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09" r:id="rId1"/>
  </p:sldMasterIdLst>
  <p:notesMasterIdLst>
    <p:notesMasterId r:id="rId77"/>
  </p:notesMasterIdLst>
  <p:sldIdLst>
    <p:sldId id="385" r:id="rId2"/>
    <p:sldId id="726" r:id="rId3"/>
    <p:sldId id="389" r:id="rId4"/>
    <p:sldId id="740" r:id="rId5"/>
    <p:sldId id="328" r:id="rId6"/>
    <p:sldId id="739" r:id="rId7"/>
    <p:sldId id="742" r:id="rId8"/>
    <p:sldId id="771" r:id="rId9"/>
    <p:sldId id="769" r:id="rId10"/>
    <p:sldId id="786" r:id="rId11"/>
    <p:sldId id="743" r:id="rId12"/>
    <p:sldId id="768" r:id="rId13"/>
    <p:sldId id="744" r:id="rId14"/>
    <p:sldId id="780" r:id="rId15"/>
    <p:sldId id="774" r:id="rId16"/>
    <p:sldId id="756" r:id="rId17"/>
    <p:sldId id="779" r:id="rId18"/>
    <p:sldId id="777" r:id="rId19"/>
    <p:sldId id="776" r:id="rId20"/>
    <p:sldId id="630" r:id="rId21"/>
    <p:sldId id="629" r:id="rId22"/>
    <p:sldId id="577" r:id="rId23"/>
    <p:sldId id="747" r:id="rId24"/>
    <p:sldId id="748" r:id="rId25"/>
    <p:sldId id="749" r:id="rId26"/>
    <p:sldId id="657" r:id="rId27"/>
    <p:sldId id="751" r:id="rId28"/>
    <p:sldId id="654" r:id="rId29"/>
    <p:sldId id="655" r:id="rId30"/>
    <p:sldId id="566" r:id="rId31"/>
    <p:sldId id="753" r:id="rId32"/>
    <p:sldId id="754" r:id="rId33"/>
    <p:sldId id="755" r:id="rId34"/>
    <p:sldId id="773" r:id="rId35"/>
    <p:sldId id="757" r:id="rId36"/>
    <p:sldId id="758" r:id="rId37"/>
    <p:sldId id="759" r:id="rId38"/>
    <p:sldId id="669" r:id="rId39"/>
    <p:sldId id="760" r:id="rId40"/>
    <p:sldId id="761" r:id="rId41"/>
    <p:sldId id="576" r:id="rId42"/>
    <p:sldId id="772" r:id="rId43"/>
    <p:sldId id="762" r:id="rId44"/>
    <p:sldId id="693" r:id="rId45"/>
    <p:sldId id="763" r:id="rId46"/>
    <p:sldId id="752" r:id="rId47"/>
    <p:sldId id="670" r:id="rId48"/>
    <p:sldId id="676" r:id="rId49"/>
    <p:sldId id="674" r:id="rId50"/>
    <p:sldId id="675" r:id="rId51"/>
    <p:sldId id="765" r:id="rId52"/>
    <p:sldId id="649" r:id="rId53"/>
    <p:sldId id="672" r:id="rId54"/>
    <p:sldId id="687" r:id="rId55"/>
    <p:sldId id="591" r:id="rId56"/>
    <p:sldId id="734" r:id="rId57"/>
    <p:sldId id="727" r:id="rId58"/>
    <p:sldId id="728" r:id="rId59"/>
    <p:sldId id="736" r:id="rId60"/>
    <p:sldId id="735" r:id="rId61"/>
    <p:sldId id="738" r:id="rId62"/>
    <p:sldId id="733" r:id="rId63"/>
    <p:sldId id="438" r:id="rId64"/>
    <p:sldId id="737" r:id="rId65"/>
    <p:sldId id="584" r:id="rId66"/>
    <p:sldId id="729" r:id="rId67"/>
    <p:sldId id="732" r:id="rId68"/>
    <p:sldId id="731" r:id="rId69"/>
    <p:sldId id="782" r:id="rId70"/>
    <p:sldId id="783" r:id="rId71"/>
    <p:sldId id="785" r:id="rId72"/>
    <p:sldId id="662" r:id="rId73"/>
    <p:sldId id="581" r:id="rId74"/>
    <p:sldId id="770" r:id="rId75"/>
    <p:sldId id="784" r:id="rId76"/>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1pPr>
    <a:lvl2pPr marL="742950" indent="-28575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2pPr>
    <a:lvl3pPr marL="11430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3pPr>
    <a:lvl4pPr marL="16002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4pPr>
    <a:lvl5pPr marL="20574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5pPr>
    <a:lvl6pPr marL="22860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6pPr>
    <a:lvl7pPr marL="27432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7pPr>
    <a:lvl8pPr marL="32004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8pPr>
    <a:lvl9pPr marL="36576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9pPr>
  </p:defaultTextStyle>
  <p:extLst>
    <p:ext uri="{521415D9-36F7-43E2-AB2F-B90AF26B5E84}">
      <p14:sectionLst xmlns:p14="http://schemas.microsoft.com/office/powerpoint/2010/main">
        <p14:section name="Introduction" id="{3428D706-6FAE-D740-BB02-3B36AB02A6D0}">
          <p14:sldIdLst>
            <p14:sldId id="385"/>
            <p14:sldId id="726"/>
            <p14:sldId id="389"/>
            <p14:sldId id="740"/>
            <p14:sldId id="328"/>
          </p14:sldIdLst>
        </p14:section>
        <p14:section name="Python" id="{F7DB724B-2C84-0A4C-83B2-98BB48530651}">
          <p14:sldIdLst>
            <p14:sldId id="739"/>
            <p14:sldId id="742"/>
            <p14:sldId id="771"/>
            <p14:sldId id="769"/>
            <p14:sldId id="786"/>
            <p14:sldId id="743"/>
            <p14:sldId id="768"/>
            <p14:sldId id="744"/>
            <p14:sldId id="780"/>
            <p14:sldId id="774"/>
            <p14:sldId id="756"/>
            <p14:sldId id="779"/>
            <p14:sldId id="777"/>
            <p14:sldId id="776"/>
            <p14:sldId id="630"/>
            <p14:sldId id="629"/>
            <p14:sldId id="577"/>
            <p14:sldId id="747"/>
            <p14:sldId id="748"/>
            <p14:sldId id="749"/>
            <p14:sldId id="657"/>
            <p14:sldId id="751"/>
            <p14:sldId id="654"/>
            <p14:sldId id="655"/>
            <p14:sldId id="566"/>
            <p14:sldId id="753"/>
            <p14:sldId id="754"/>
            <p14:sldId id="755"/>
            <p14:sldId id="773"/>
            <p14:sldId id="757"/>
            <p14:sldId id="758"/>
            <p14:sldId id="759"/>
            <p14:sldId id="669"/>
            <p14:sldId id="760"/>
            <p14:sldId id="761"/>
            <p14:sldId id="576"/>
            <p14:sldId id="772"/>
            <p14:sldId id="762"/>
            <p14:sldId id="693"/>
            <p14:sldId id="763"/>
            <p14:sldId id="752"/>
            <p14:sldId id="670"/>
            <p14:sldId id="676"/>
            <p14:sldId id="674"/>
            <p14:sldId id="675"/>
            <p14:sldId id="765"/>
            <p14:sldId id="649"/>
            <p14:sldId id="672"/>
            <p14:sldId id="687"/>
            <p14:sldId id="591"/>
          </p14:sldIdLst>
        </p14:section>
        <p14:section name="Databases" id="{D021E470-F092-944E-9F95-F1409E73F82C}">
          <p14:sldIdLst>
            <p14:sldId id="734"/>
            <p14:sldId id="727"/>
            <p14:sldId id="728"/>
            <p14:sldId id="736"/>
            <p14:sldId id="735"/>
            <p14:sldId id="738"/>
            <p14:sldId id="733"/>
            <p14:sldId id="438"/>
            <p14:sldId id="737"/>
          </p14:sldIdLst>
        </p14:section>
        <p14:section name="Web Frameworks" id="{974588C6-2BDC-8245-9A25-1AC5DC9BC990}">
          <p14:sldIdLst>
            <p14:sldId id="584"/>
            <p14:sldId id="729"/>
            <p14:sldId id="732"/>
            <p14:sldId id="731"/>
            <p14:sldId id="782"/>
            <p14:sldId id="783"/>
            <p14:sldId id="785"/>
            <p14:sldId id="662"/>
            <p14:sldId id="581"/>
            <p14:sldId id="770"/>
            <p14:sldId id="784"/>
          </p14:sldIdLst>
        </p14:section>
        <p14:section name="Executable" id="{8D7B2C72-2F18-5F49-A790-AF3153E946A5}">
          <p14:sldIdLst/>
        </p14:section>
        <p14:section name="Idiomatic Python" id="{09DC3FFA-AF47-C64D-B455-0AABCC9427F9}">
          <p14:sldIdLst/>
        </p14:section>
      </p14:sectionLst>
    </p:ext>
    <p:ext uri="{EFAFB233-063F-42B5-8137-9DF3F51BA10A}">
      <p15:sldGuideLst xmlns:p15="http://schemas.microsoft.com/office/powerpoint/2012/main">
        <p15:guide id="1" orient="horz" pos="4558" userDrawn="1">
          <p15:clr>
            <a:srgbClr val="A4A3A4"/>
          </p15:clr>
        </p15:guide>
        <p15:guide id="2" pos="36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3" autoAdjust="0"/>
    <p:restoredTop sz="95764" autoAdjust="0"/>
  </p:normalViewPr>
  <p:slideViewPr>
    <p:cSldViewPr showGuides="1">
      <p:cViewPr varScale="1">
        <p:scale>
          <a:sx n="114" d="100"/>
          <a:sy n="114" d="100"/>
        </p:scale>
        <p:origin x="1584" y="176"/>
      </p:cViewPr>
      <p:guideLst>
        <p:guide orient="horz" pos="4558"/>
        <p:guide pos="363"/>
      </p:guideLst>
    </p:cSldViewPr>
  </p:slideViewPr>
  <p:outlineViewPr>
    <p:cViewPr varScale="1">
      <p:scale>
        <a:sx n="170" d="200"/>
        <a:sy n="170" d="200"/>
      </p:scale>
      <p:origin x="0" y="-579360"/>
    </p:cViewPr>
  </p:outlineViewPr>
  <p:notesTextViewPr>
    <p:cViewPr>
      <p:scale>
        <a:sx n="1" d="1"/>
        <a:sy n="1" d="1"/>
      </p:scale>
      <p:origin x="0" y="0"/>
    </p:cViewPr>
  </p:notesTextViewPr>
  <p:notesViewPr>
    <p:cSldViewPr showGuides="1">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6A6A1-DD87-2149-A18A-0F2ED0FB1DF0}" type="doc">
      <dgm:prSet loTypeId="urn:microsoft.com/office/officeart/2005/8/layout/orgChart1" loCatId="hierarchy" qsTypeId="urn:microsoft.com/office/officeart/2005/8/quickstyle/simple5" qsCatId="simple" csTypeId="urn:microsoft.com/office/officeart/2005/8/colors/accent5_2" csCatId="accent5" phldr="1"/>
      <dgm:spPr/>
      <dgm:t>
        <a:bodyPr/>
        <a:lstStyle/>
        <a:p>
          <a:endParaRPr lang="nl-NL"/>
        </a:p>
      </dgm:t>
    </dgm:pt>
    <dgm:pt modelId="{5019FFC8-F3A2-3C43-B596-92B6C3D11007}">
      <dgm:prSet phldrT="[Tekst]" custT="1"/>
      <dgm:spPr/>
      <dgm:t>
        <a:bodyPr/>
        <a:lstStyle/>
        <a:p>
          <a:r>
            <a:rPr lang="nl-NL" sz="2400" dirty="0" err="1"/>
            <a:t>concurrency</a:t>
          </a:r>
          <a:endParaRPr lang="nl-NL" sz="2400" dirty="0"/>
        </a:p>
      </dgm:t>
    </dgm:pt>
    <dgm:pt modelId="{6D1C63F4-DCAC-5B44-B9A9-98642F621E75}" type="parTrans" cxnId="{2437FB32-BD33-624A-92D7-C33EBFDEF506}">
      <dgm:prSet/>
      <dgm:spPr/>
      <dgm:t>
        <a:bodyPr/>
        <a:lstStyle/>
        <a:p>
          <a:endParaRPr lang="nl-NL" sz="1400"/>
        </a:p>
      </dgm:t>
    </dgm:pt>
    <dgm:pt modelId="{1071202B-4A7D-494E-AC97-91D93FF3C447}" type="sibTrans" cxnId="{2437FB32-BD33-624A-92D7-C33EBFDEF506}">
      <dgm:prSet/>
      <dgm:spPr/>
      <dgm:t>
        <a:bodyPr/>
        <a:lstStyle/>
        <a:p>
          <a:endParaRPr lang="nl-NL" sz="1400"/>
        </a:p>
      </dgm:t>
    </dgm:pt>
    <dgm:pt modelId="{6E3DA92E-FD07-5B48-A33A-286C3818384E}">
      <dgm:prSet phldrT="[Tekst]" custT="1"/>
      <dgm:spPr/>
      <dgm:t>
        <a:bodyPr/>
        <a:lstStyle/>
        <a:p>
          <a:r>
            <a:rPr lang="nl-NL" sz="2400" b="0" i="0" dirty="0"/>
            <a:t>multiprocessing</a:t>
          </a:r>
          <a:endParaRPr lang="nl-NL" sz="2400" dirty="0"/>
        </a:p>
      </dgm:t>
    </dgm:pt>
    <dgm:pt modelId="{5AC70496-BBCD-064E-8EE3-AC89B071A241}" type="parTrans" cxnId="{9D6C0357-754B-724B-9659-F7E8FF075024}">
      <dgm:prSet/>
      <dgm:spPr/>
      <dgm:t>
        <a:bodyPr/>
        <a:lstStyle/>
        <a:p>
          <a:endParaRPr lang="nl-NL" sz="1400"/>
        </a:p>
      </dgm:t>
    </dgm:pt>
    <dgm:pt modelId="{A7B88CC8-A1E1-B240-BAF0-7083EEBF1423}" type="sibTrans" cxnId="{9D6C0357-754B-724B-9659-F7E8FF075024}">
      <dgm:prSet/>
      <dgm:spPr/>
      <dgm:t>
        <a:bodyPr/>
        <a:lstStyle/>
        <a:p>
          <a:endParaRPr lang="nl-NL" sz="1400"/>
        </a:p>
      </dgm:t>
    </dgm:pt>
    <dgm:pt modelId="{0AB43FDB-FAD7-A841-8A83-62C3A95DB045}">
      <dgm:prSet phldrT="[Tekst]" custT="1"/>
      <dgm:spPr/>
      <dgm:t>
        <a:bodyPr/>
        <a:lstStyle/>
        <a:p>
          <a:r>
            <a:rPr lang="nl-NL" sz="2400" b="0" i="0" dirty="0" err="1"/>
            <a:t>threading</a:t>
          </a:r>
          <a:endParaRPr lang="nl-NL" sz="2400" dirty="0"/>
        </a:p>
      </dgm:t>
    </dgm:pt>
    <dgm:pt modelId="{7C6F632B-C3B3-1646-82BC-14C6B30A5D97}" type="parTrans" cxnId="{EC656148-765B-3B41-A700-230A645A9365}">
      <dgm:prSet/>
      <dgm:spPr/>
      <dgm:t>
        <a:bodyPr/>
        <a:lstStyle/>
        <a:p>
          <a:endParaRPr lang="nl-NL" sz="1400"/>
        </a:p>
      </dgm:t>
    </dgm:pt>
    <dgm:pt modelId="{D58747D8-D427-6044-90D2-6BA6552A22FF}" type="sibTrans" cxnId="{EC656148-765B-3B41-A700-230A645A9365}">
      <dgm:prSet/>
      <dgm:spPr/>
      <dgm:t>
        <a:bodyPr/>
        <a:lstStyle/>
        <a:p>
          <a:endParaRPr lang="nl-NL" sz="1400"/>
        </a:p>
      </dgm:t>
    </dgm:pt>
    <dgm:pt modelId="{2F313836-AB28-1F40-BA7B-87BA178E5CCD}">
      <dgm:prSet phldrT="[Tekst]" custT="1"/>
      <dgm:spPr/>
      <dgm:t>
        <a:bodyPr/>
        <a:lstStyle/>
        <a:p>
          <a:r>
            <a:rPr lang="nl-NL" sz="2400" b="0" i="0" dirty="0" err="1"/>
            <a:t>asynchronous</a:t>
          </a:r>
          <a:r>
            <a:rPr lang="nl-NL" sz="2400" b="0" i="0" dirty="0"/>
            <a:t> IO</a:t>
          </a:r>
          <a:endParaRPr lang="nl-NL" sz="2400" dirty="0"/>
        </a:p>
      </dgm:t>
    </dgm:pt>
    <dgm:pt modelId="{5A634FAA-C94A-6748-AE6E-0C679AA8F568}" type="parTrans" cxnId="{43BCD2DC-3624-2948-B8A5-00ECEF6B8594}">
      <dgm:prSet/>
      <dgm:spPr/>
      <dgm:t>
        <a:bodyPr/>
        <a:lstStyle/>
        <a:p>
          <a:endParaRPr lang="nl-NL" sz="1400"/>
        </a:p>
      </dgm:t>
    </dgm:pt>
    <dgm:pt modelId="{A6EBB18E-1909-4F40-A7BA-409F516A2389}" type="sibTrans" cxnId="{43BCD2DC-3624-2948-B8A5-00ECEF6B8594}">
      <dgm:prSet/>
      <dgm:spPr/>
      <dgm:t>
        <a:bodyPr/>
        <a:lstStyle/>
        <a:p>
          <a:endParaRPr lang="nl-NL" sz="1400"/>
        </a:p>
      </dgm:t>
    </dgm:pt>
    <dgm:pt modelId="{2C7C08DA-BCDF-8146-ABF7-8D128250EB40}" type="pres">
      <dgm:prSet presAssocID="{0BC6A6A1-DD87-2149-A18A-0F2ED0FB1DF0}" presName="hierChild1" presStyleCnt="0">
        <dgm:presLayoutVars>
          <dgm:orgChart val="1"/>
          <dgm:chPref val="1"/>
          <dgm:dir/>
          <dgm:animOne val="branch"/>
          <dgm:animLvl val="lvl"/>
          <dgm:resizeHandles/>
        </dgm:presLayoutVars>
      </dgm:prSet>
      <dgm:spPr/>
    </dgm:pt>
    <dgm:pt modelId="{CD9C1B7B-6F60-5E4A-9962-0EAB85C119CE}" type="pres">
      <dgm:prSet presAssocID="{5019FFC8-F3A2-3C43-B596-92B6C3D11007}" presName="hierRoot1" presStyleCnt="0">
        <dgm:presLayoutVars>
          <dgm:hierBranch val="init"/>
        </dgm:presLayoutVars>
      </dgm:prSet>
      <dgm:spPr/>
    </dgm:pt>
    <dgm:pt modelId="{4074B735-29A4-E14A-BC84-0B2D6A8F4E36}" type="pres">
      <dgm:prSet presAssocID="{5019FFC8-F3A2-3C43-B596-92B6C3D11007}" presName="rootComposite1" presStyleCnt="0"/>
      <dgm:spPr/>
    </dgm:pt>
    <dgm:pt modelId="{2F3742CE-9131-4940-BBFF-3E11AAEA5E77}" type="pres">
      <dgm:prSet presAssocID="{5019FFC8-F3A2-3C43-B596-92B6C3D11007}" presName="rootText1" presStyleLbl="node0" presStyleIdx="0" presStyleCnt="1" custScaleY="66895">
        <dgm:presLayoutVars>
          <dgm:chPref val="3"/>
        </dgm:presLayoutVars>
      </dgm:prSet>
      <dgm:spPr/>
    </dgm:pt>
    <dgm:pt modelId="{CE8B1A64-39D5-C645-9538-F2012F72C5F5}" type="pres">
      <dgm:prSet presAssocID="{5019FFC8-F3A2-3C43-B596-92B6C3D11007}" presName="rootConnector1" presStyleLbl="node1" presStyleIdx="0" presStyleCnt="0"/>
      <dgm:spPr/>
    </dgm:pt>
    <dgm:pt modelId="{636A65B8-80BF-EA48-9070-E0F9FD09D577}" type="pres">
      <dgm:prSet presAssocID="{5019FFC8-F3A2-3C43-B596-92B6C3D11007}" presName="hierChild2" presStyleCnt="0"/>
      <dgm:spPr/>
    </dgm:pt>
    <dgm:pt modelId="{48B0E1D8-078F-DE40-B090-FAE1E29097C9}" type="pres">
      <dgm:prSet presAssocID="{5AC70496-BBCD-064E-8EE3-AC89B071A241}" presName="Name37" presStyleLbl="parChTrans1D2" presStyleIdx="0" presStyleCnt="3"/>
      <dgm:spPr/>
    </dgm:pt>
    <dgm:pt modelId="{0A8A8D81-46E8-4644-993D-D1FB8787E194}" type="pres">
      <dgm:prSet presAssocID="{6E3DA92E-FD07-5B48-A33A-286C3818384E}" presName="hierRoot2" presStyleCnt="0">
        <dgm:presLayoutVars>
          <dgm:hierBranch val="init"/>
        </dgm:presLayoutVars>
      </dgm:prSet>
      <dgm:spPr/>
    </dgm:pt>
    <dgm:pt modelId="{F981F76E-616C-AA4E-B7C7-75F52165FFCA}" type="pres">
      <dgm:prSet presAssocID="{6E3DA92E-FD07-5B48-A33A-286C3818384E}" presName="rootComposite" presStyleCnt="0"/>
      <dgm:spPr/>
    </dgm:pt>
    <dgm:pt modelId="{B17438CF-880F-BF48-A86B-0B8A81440F25}" type="pres">
      <dgm:prSet presAssocID="{6E3DA92E-FD07-5B48-A33A-286C3818384E}" presName="rootText" presStyleLbl="node2" presStyleIdx="0" presStyleCnt="3" custScaleY="66895">
        <dgm:presLayoutVars>
          <dgm:chPref val="3"/>
        </dgm:presLayoutVars>
      </dgm:prSet>
      <dgm:spPr/>
    </dgm:pt>
    <dgm:pt modelId="{FC0C588C-AAE8-F947-B98F-44B1FC504C09}" type="pres">
      <dgm:prSet presAssocID="{6E3DA92E-FD07-5B48-A33A-286C3818384E}" presName="rootConnector" presStyleLbl="node2" presStyleIdx="0" presStyleCnt="3"/>
      <dgm:spPr/>
    </dgm:pt>
    <dgm:pt modelId="{3540555F-5599-7F41-8C73-461A8C41783B}" type="pres">
      <dgm:prSet presAssocID="{6E3DA92E-FD07-5B48-A33A-286C3818384E}" presName="hierChild4" presStyleCnt="0"/>
      <dgm:spPr/>
    </dgm:pt>
    <dgm:pt modelId="{C9320666-8C07-3944-84C0-20A35375484C}" type="pres">
      <dgm:prSet presAssocID="{6E3DA92E-FD07-5B48-A33A-286C3818384E}" presName="hierChild5" presStyleCnt="0"/>
      <dgm:spPr/>
    </dgm:pt>
    <dgm:pt modelId="{C46E4B3C-5A9B-6C47-9017-F6F65F898C44}" type="pres">
      <dgm:prSet presAssocID="{7C6F632B-C3B3-1646-82BC-14C6B30A5D97}" presName="Name37" presStyleLbl="parChTrans1D2" presStyleIdx="1" presStyleCnt="3"/>
      <dgm:spPr/>
    </dgm:pt>
    <dgm:pt modelId="{9F6F4FD7-EB72-104D-8CF3-5F668BF1E237}" type="pres">
      <dgm:prSet presAssocID="{0AB43FDB-FAD7-A841-8A83-62C3A95DB045}" presName="hierRoot2" presStyleCnt="0">
        <dgm:presLayoutVars>
          <dgm:hierBranch val="init"/>
        </dgm:presLayoutVars>
      </dgm:prSet>
      <dgm:spPr/>
    </dgm:pt>
    <dgm:pt modelId="{801D052A-59A2-AB40-A56E-03E11E68BE01}" type="pres">
      <dgm:prSet presAssocID="{0AB43FDB-FAD7-A841-8A83-62C3A95DB045}" presName="rootComposite" presStyleCnt="0"/>
      <dgm:spPr/>
    </dgm:pt>
    <dgm:pt modelId="{9D2AA81B-4BC6-2440-A120-236647819950}" type="pres">
      <dgm:prSet presAssocID="{0AB43FDB-FAD7-A841-8A83-62C3A95DB045}" presName="rootText" presStyleLbl="node2" presStyleIdx="1" presStyleCnt="3" custScaleY="66895">
        <dgm:presLayoutVars>
          <dgm:chPref val="3"/>
        </dgm:presLayoutVars>
      </dgm:prSet>
      <dgm:spPr/>
    </dgm:pt>
    <dgm:pt modelId="{B29B4E2D-F89D-7942-A122-FE983B25A241}" type="pres">
      <dgm:prSet presAssocID="{0AB43FDB-FAD7-A841-8A83-62C3A95DB045}" presName="rootConnector" presStyleLbl="node2" presStyleIdx="1" presStyleCnt="3"/>
      <dgm:spPr/>
    </dgm:pt>
    <dgm:pt modelId="{9072CE54-72C6-6345-8437-2D24B6D3346C}" type="pres">
      <dgm:prSet presAssocID="{0AB43FDB-FAD7-A841-8A83-62C3A95DB045}" presName="hierChild4" presStyleCnt="0"/>
      <dgm:spPr/>
    </dgm:pt>
    <dgm:pt modelId="{4F862516-AF71-E248-8B3A-E965E23A8FEF}" type="pres">
      <dgm:prSet presAssocID="{0AB43FDB-FAD7-A841-8A83-62C3A95DB045}" presName="hierChild5" presStyleCnt="0"/>
      <dgm:spPr/>
    </dgm:pt>
    <dgm:pt modelId="{27A905A3-9EB5-2447-981D-0619515DC59B}" type="pres">
      <dgm:prSet presAssocID="{5A634FAA-C94A-6748-AE6E-0C679AA8F568}" presName="Name37" presStyleLbl="parChTrans1D2" presStyleIdx="2" presStyleCnt="3"/>
      <dgm:spPr/>
    </dgm:pt>
    <dgm:pt modelId="{5ABB8CA0-E0D5-A549-9A9B-7523D6E03F4B}" type="pres">
      <dgm:prSet presAssocID="{2F313836-AB28-1F40-BA7B-87BA178E5CCD}" presName="hierRoot2" presStyleCnt="0">
        <dgm:presLayoutVars>
          <dgm:hierBranch val="init"/>
        </dgm:presLayoutVars>
      </dgm:prSet>
      <dgm:spPr/>
    </dgm:pt>
    <dgm:pt modelId="{C15E1D73-CC72-4C45-8468-EC85F3136599}" type="pres">
      <dgm:prSet presAssocID="{2F313836-AB28-1F40-BA7B-87BA178E5CCD}" presName="rootComposite" presStyleCnt="0"/>
      <dgm:spPr/>
    </dgm:pt>
    <dgm:pt modelId="{0284D7DD-0F9E-9446-B0E9-AB375830EE03}" type="pres">
      <dgm:prSet presAssocID="{2F313836-AB28-1F40-BA7B-87BA178E5CCD}" presName="rootText" presStyleLbl="node2" presStyleIdx="2" presStyleCnt="3" custScaleY="66895">
        <dgm:presLayoutVars>
          <dgm:chPref val="3"/>
        </dgm:presLayoutVars>
      </dgm:prSet>
      <dgm:spPr/>
    </dgm:pt>
    <dgm:pt modelId="{E8DD1B22-2E6C-6A43-BBC2-2E4AA73A56EA}" type="pres">
      <dgm:prSet presAssocID="{2F313836-AB28-1F40-BA7B-87BA178E5CCD}" presName="rootConnector" presStyleLbl="node2" presStyleIdx="2" presStyleCnt="3"/>
      <dgm:spPr/>
    </dgm:pt>
    <dgm:pt modelId="{D32429E7-6465-8B4A-BC73-8967CCA91F60}" type="pres">
      <dgm:prSet presAssocID="{2F313836-AB28-1F40-BA7B-87BA178E5CCD}" presName="hierChild4" presStyleCnt="0"/>
      <dgm:spPr/>
    </dgm:pt>
    <dgm:pt modelId="{24CF87EF-D06C-D94A-8D2E-9C3EA6D9A82B}" type="pres">
      <dgm:prSet presAssocID="{2F313836-AB28-1F40-BA7B-87BA178E5CCD}" presName="hierChild5" presStyleCnt="0"/>
      <dgm:spPr/>
    </dgm:pt>
    <dgm:pt modelId="{E0A7E2F1-4E19-9D4A-89BB-C625DB61EF44}" type="pres">
      <dgm:prSet presAssocID="{5019FFC8-F3A2-3C43-B596-92B6C3D11007}" presName="hierChild3" presStyleCnt="0"/>
      <dgm:spPr/>
    </dgm:pt>
  </dgm:ptLst>
  <dgm:cxnLst>
    <dgm:cxn modelId="{1D22A702-D2BF-CD4F-B732-60F1F25C2AC4}" type="presOf" srcId="{0AB43FDB-FAD7-A841-8A83-62C3A95DB045}" destId="{9D2AA81B-4BC6-2440-A120-236647819950}" srcOrd="0" destOrd="0" presId="urn:microsoft.com/office/officeart/2005/8/layout/orgChart1"/>
    <dgm:cxn modelId="{CF5B2B0A-EAB3-C046-94DC-9E86173DDF98}" type="presOf" srcId="{0BC6A6A1-DD87-2149-A18A-0F2ED0FB1DF0}" destId="{2C7C08DA-BCDF-8146-ABF7-8D128250EB40}" srcOrd="0" destOrd="0" presId="urn:microsoft.com/office/officeart/2005/8/layout/orgChart1"/>
    <dgm:cxn modelId="{0598731B-54C6-2248-B15C-FF6A0093B48C}" type="presOf" srcId="{0AB43FDB-FAD7-A841-8A83-62C3A95DB045}" destId="{B29B4E2D-F89D-7942-A122-FE983B25A241}" srcOrd="1" destOrd="0" presId="urn:microsoft.com/office/officeart/2005/8/layout/orgChart1"/>
    <dgm:cxn modelId="{2437FB32-BD33-624A-92D7-C33EBFDEF506}" srcId="{0BC6A6A1-DD87-2149-A18A-0F2ED0FB1DF0}" destId="{5019FFC8-F3A2-3C43-B596-92B6C3D11007}" srcOrd="0" destOrd="0" parTransId="{6D1C63F4-DCAC-5B44-B9A9-98642F621E75}" sibTransId="{1071202B-4A7D-494E-AC97-91D93FF3C447}"/>
    <dgm:cxn modelId="{EC656148-765B-3B41-A700-230A645A9365}" srcId="{5019FFC8-F3A2-3C43-B596-92B6C3D11007}" destId="{0AB43FDB-FAD7-A841-8A83-62C3A95DB045}" srcOrd="1" destOrd="0" parTransId="{7C6F632B-C3B3-1646-82BC-14C6B30A5D97}" sibTransId="{D58747D8-D427-6044-90D2-6BA6552A22FF}"/>
    <dgm:cxn modelId="{7D48B549-57DE-0B46-9B0E-A430928BC29C}" type="presOf" srcId="{5019FFC8-F3A2-3C43-B596-92B6C3D11007}" destId="{2F3742CE-9131-4940-BBFF-3E11AAEA5E77}" srcOrd="0" destOrd="0" presId="urn:microsoft.com/office/officeart/2005/8/layout/orgChart1"/>
    <dgm:cxn modelId="{9D6C0357-754B-724B-9659-F7E8FF075024}" srcId="{5019FFC8-F3A2-3C43-B596-92B6C3D11007}" destId="{6E3DA92E-FD07-5B48-A33A-286C3818384E}" srcOrd="0" destOrd="0" parTransId="{5AC70496-BBCD-064E-8EE3-AC89B071A241}" sibTransId="{A7B88CC8-A1E1-B240-BAF0-7083EEBF1423}"/>
    <dgm:cxn modelId="{F2461A5B-9450-AE41-BFE7-56B4DAFB8141}" type="presOf" srcId="{5A634FAA-C94A-6748-AE6E-0C679AA8F568}" destId="{27A905A3-9EB5-2447-981D-0619515DC59B}" srcOrd="0" destOrd="0" presId="urn:microsoft.com/office/officeart/2005/8/layout/orgChart1"/>
    <dgm:cxn modelId="{E65EF165-2E58-1E43-997C-5AFC04A0E639}" type="presOf" srcId="{6E3DA92E-FD07-5B48-A33A-286C3818384E}" destId="{FC0C588C-AAE8-F947-B98F-44B1FC504C09}" srcOrd="1" destOrd="0" presId="urn:microsoft.com/office/officeart/2005/8/layout/orgChart1"/>
    <dgm:cxn modelId="{A4692669-EFEB-4245-BC17-B5C3A7418FA4}" type="presOf" srcId="{6E3DA92E-FD07-5B48-A33A-286C3818384E}" destId="{B17438CF-880F-BF48-A86B-0B8A81440F25}" srcOrd="0" destOrd="0" presId="urn:microsoft.com/office/officeart/2005/8/layout/orgChart1"/>
    <dgm:cxn modelId="{27C26884-4EB1-DA47-AC9B-1AD894E75443}" type="presOf" srcId="{2F313836-AB28-1F40-BA7B-87BA178E5CCD}" destId="{0284D7DD-0F9E-9446-B0E9-AB375830EE03}" srcOrd="0" destOrd="0" presId="urn:microsoft.com/office/officeart/2005/8/layout/orgChart1"/>
    <dgm:cxn modelId="{E1B3C187-9261-8C47-9282-CB173443BD41}" type="presOf" srcId="{5019FFC8-F3A2-3C43-B596-92B6C3D11007}" destId="{CE8B1A64-39D5-C645-9538-F2012F72C5F5}" srcOrd="1" destOrd="0" presId="urn:microsoft.com/office/officeart/2005/8/layout/orgChart1"/>
    <dgm:cxn modelId="{106968CF-1CA5-EB45-8F60-4EEF72F342FD}" type="presOf" srcId="{7C6F632B-C3B3-1646-82BC-14C6B30A5D97}" destId="{C46E4B3C-5A9B-6C47-9017-F6F65F898C44}" srcOrd="0" destOrd="0" presId="urn:microsoft.com/office/officeart/2005/8/layout/orgChart1"/>
    <dgm:cxn modelId="{746C5AD8-E981-8E4C-812F-1A18E3E6BFB0}" type="presOf" srcId="{2F313836-AB28-1F40-BA7B-87BA178E5CCD}" destId="{E8DD1B22-2E6C-6A43-BBC2-2E4AA73A56EA}" srcOrd="1" destOrd="0" presId="urn:microsoft.com/office/officeart/2005/8/layout/orgChart1"/>
    <dgm:cxn modelId="{43BCD2DC-3624-2948-B8A5-00ECEF6B8594}" srcId="{5019FFC8-F3A2-3C43-B596-92B6C3D11007}" destId="{2F313836-AB28-1F40-BA7B-87BA178E5CCD}" srcOrd="2" destOrd="0" parTransId="{5A634FAA-C94A-6748-AE6E-0C679AA8F568}" sibTransId="{A6EBB18E-1909-4F40-A7BA-409F516A2389}"/>
    <dgm:cxn modelId="{93446DE1-4F4E-FC40-B612-8E80F14D86C4}" type="presOf" srcId="{5AC70496-BBCD-064E-8EE3-AC89B071A241}" destId="{48B0E1D8-078F-DE40-B090-FAE1E29097C9}" srcOrd="0" destOrd="0" presId="urn:microsoft.com/office/officeart/2005/8/layout/orgChart1"/>
    <dgm:cxn modelId="{FC9C682E-082A-B74B-9173-CA77ECCC59C2}" type="presParOf" srcId="{2C7C08DA-BCDF-8146-ABF7-8D128250EB40}" destId="{CD9C1B7B-6F60-5E4A-9962-0EAB85C119CE}" srcOrd="0" destOrd="0" presId="urn:microsoft.com/office/officeart/2005/8/layout/orgChart1"/>
    <dgm:cxn modelId="{8FD76BFA-7580-044A-9970-D8AA3B8864A6}" type="presParOf" srcId="{CD9C1B7B-6F60-5E4A-9962-0EAB85C119CE}" destId="{4074B735-29A4-E14A-BC84-0B2D6A8F4E36}" srcOrd="0" destOrd="0" presId="urn:microsoft.com/office/officeart/2005/8/layout/orgChart1"/>
    <dgm:cxn modelId="{212A41B0-6CF2-2C42-BD6C-285B24D1A0B4}" type="presParOf" srcId="{4074B735-29A4-E14A-BC84-0B2D6A8F4E36}" destId="{2F3742CE-9131-4940-BBFF-3E11AAEA5E77}" srcOrd="0" destOrd="0" presId="urn:microsoft.com/office/officeart/2005/8/layout/orgChart1"/>
    <dgm:cxn modelId="{9F18D86E-C06F-A945-B112-94A9B2560943}" type="presParOf" srcId="{4074B735-29A4-E14A-BC84-0B2D6A8F4E36}" destId="{CE8B1A64-39D5-C645-9538-F2012F72C5F5}" srcOrd="1" destOrd="0" presId="urn:microsoft.com/office/officeart/2005/8/layout/orgChart1"/>
    <dgm:cxn modelId="{63BC162C-8121-FE41-87F0-A4016C8A0325}" type="presParOf" srcId="{CD9C1B7B-6F60-5E4A-9962-0EAB85C119CE}" destId="{636A65B8-80BF-EA48-9070-E0F9FD09D577}" srcOrd="1" destOrd="0" presId="urn:microsoft.com/office/officeart/2005/8/layout/orgChart1"/>
    <dgm:cxn modelId="{B992EB6A-B674-8348-A6D7-04E9F6FBAC5B}" type="presParOf" srcId="{636A65B8-80BF-EA48-9070-E0F9FD09D577}" destId="{48B0E1D8-078F-DE40-B090-FAE1E29097C9}" srcOrd="0" destOrd="0" presId="urn:microsoft.com/office/officeart/2005/8/layout/orgChart1"/>
    <dgm:cxn modelId="{8F42A807-9A51-2F48-9AB4-5141A4F6F42B}" type="presParOf" srcId="{636A65B8-80BF-EA48-9070-E0F9FD09D577}" destId="{0A8A8D81-46E8-4644-993D-D1FB8787E194}" srcOrd="1" destOrd="0" presId="urn:microsoft.com/office/officeart/2005/8/layout/orgChart1"/>
    <dgm:cxn modelId="{64AF4586-D46E-4944-BC3D-ED87A1BA5193}" type="presParOf" srcId="{0A8A8D81-46E8-4644-993D-D1FB8787E194}" destId="{F981F76E-616C-AA4E-B7C7-75F52165FFCA}" srcOrd="0" destOrd="0" presId="urn:microsoft.com/office/officeart/2005/8/layout/orgChart1"/>
    <dgm:cxn modelId="{E663B542-34C0-C74D-94B4-D61433928AB8}" type="presParOf" srcId="{F981F76E-616C-AA4E-B7C7-75F52165FFCA}" destId="{B17438CF-880F-BF48-A86B-0B8A81440F25}" srcOrd="0" destOrd="0" presId="urn:microsoft.com/office/officeart/2005/8/layout/orgChart1"/>
    <dgm:cxn modelId="{0E9458EC-017C-804B-8578-EF4ABFEF6FF0}" type="presParOf" srcId="{F981F76E-616C-AA4E-B7C7-75F52165FFCA}" destId="{FC0C588C-AAE8-F947-B98F-44B1FC504C09}" srcOrd="1" destOrd="0" presId="urn:microsoft.com/office/officeart/2005/8/layout/orgChart1"/>
    <dgm:cxn modelId="{7EEC2CAA-9C47-FD4C-86A1-14133898FE3C}" type="presParOf" srcId="{0A8A8D81-46E8-4644-993D-D1FB8787E194}" destId="{3540555F-5599-7F41-8C73-461A8C41783B}" srcOrd="1" destOrd="0" presId="urn:microsoft.com/office/officeart/2005/8/layout/orgChart1"/>
    <dgm:cxn modelId="{9510E044-2DE6-1342-806C-8ECE996F8C7B}" type="presParOf" srcId="{0A8A8D81-46E8-4644-993D-D1FB8787E194}" destId="{C9320666-8C07-3944-84C0-20A35375484C}" srcOrd="2" destOrd="0" presId="urn:microsoft.com/office/officeart/2005/8/layout/orgChart1"/>
    <dgm:cxn modelId="{9E8C2EEE-3797-874A-838E-59BB5D649B96}" type="presParOf" srcId="{636A65B8-80BF-EA48-9070-E0F9FD09D577}" destId="{C46E4B3C-5A9B-6C47-9017-F6F65F898C44}" srcOrd="2" destOrd="0" presId="urn:microsoft.com/office/officeart/2005/8/layout/orgChart1"/>
    <dgm:cxn modelId="{F4DFE960-1D42-4D46-B445-9FAFED85F378}" type="presParOf" srcId="{636A65B8-80BF-EA48-9070-E0F9FD09D577}" destId="{9F6F4FD7-EB72-104D-8CF3-5F668BF1E237}" srcOrd="3" destOrd="0" presId="urn:microsoft.com/office/officeart/2005/8/layout/orgChart1"/>
    <dgm:cxn modelId="{575D2D27-9292-8145-A8D5-091DC712E5D4}" type="presParOf" srcId="{9F6F4FD7-EB72-104D-8CF3-5F668BF1E237}" destId="{801D052A-59A2-AB40-A56E-03E11E68BE01}" srcOrd="0" destOrd="0" presId="urn:microsoft.com/office/officeart/2005/8/layout/orgChart1"/>
    <dgm:cxn modelId="{E8C6B6F2-0C9C-8D45-806C-B1E04DE6A4D7}" type="presParOf" srcId="{801D052A-59A2-AB40-A56E-03E11E68BE01}" destId="{9D2AA81B-4BC6-2440-A120-236647819950}" srcOrd="0" destOrd="0" presId="urn:microsoft.com/office/officeart/2005/8/layout/orgChart1"/>
    <dgm:cxn modelId="{C0FD37CB-C79D-CC46-97C1-1377C32746E6}" type="presParOf" srcId="{801D052A-59A2-AB40-A56E-03E11E68BE01}" destId="{B29B4E2D-F89D-7942-A122-FE983B25A241}" srcOrd="1" destOrd="0" presId="urn:microsoft.com/office/officeart/2005/8/layout/orgChart1"/>
    <dgm:cxn modelId="{AA5DE68E-9C7C-FB42-BC88-AF90F0A1C56A}" type="presParOf" srcId="{9F6F4FD7-EB72-104D-8CF3-5F668BF1E237}" destId="{9072CE54-72C6-6345-8437-2D24B6D3346C}" srcOrd="1" destOrd="0" presId="urn:microsoft.com/office/officeart/2005/8/layout/orgChart1"/>
    <dgm:cxn modelId="{3AEB3AEF-AEC6-E24B-9276-A2EF78CD2767}" type="presParOf" srcId="{9F6F4FD7-EB72-104D-8CF3-5F668BF1E237}" destId="{4F862516-AF71-E248-8B3A-E965E23A8FEF}" srcOrd="2" destOrd="0" presId="urn:microsoft.com/office/officeart/2005/8/layout/orgChart1"/>
    <dgm:cxn modelId="{7329CBE8-581A-ED41-922F-43AC3FEE1A5D}" type="presParOf" srcId="{636A65B8-80BF-EA48-9070-E0F9FD09D577}" destId="{27A905A3-9EB5-2447-981D-0619515DC59B}" srcOrd="4" destOrd="0" presId="urn:microsoft.com/office/officeart/2005/8/layout/orgChart1"/>
    <dgm:cxn modelId="{E587DFAD-307C-E946-86CA-0E72DBCD0081}" type="presParOf" srcId="{636A65B8-80BF-EA48-9070-E0F9FD09D577}" destId="{5ABB8CA0-E0D5-A549-9A9B-7523D6E03F4B}" srcOrd="5" destOrd="0" presId="urn:microsoft.com/office/officeart/2005/8/layout/orgChart1"/>
    <dgm:cxn modelId="{14637752-3EAE-204B-A0C6-9BD96BE0C677}" type="presParOf" srcId="{5ABB8CA0-E0D5-A549-9A9B-7523D6E03F4B}" destId="{C15E1D73-CC72-4C45-8468-EC85F3136599}" srcOrd="0" destOrd="0" presId="urn:microsoft.com/office/officeart/2005/8/layout/orgChart1"/>
    <dgm:cxn modelId="{F318B11D-3357-F843-94B3-18D39CE905C5}" type="presParOf" srcId="{C15E1D73-CC72-4C45-8468-EC85F3136599}" destId="{0284D7DD-0F9E-9446-B0E9-AB375830EE03}" srcOrd="0" destOrd="0" presId="urn:microsoft.com/office/officeart/2005/8/layout/orgChart1"/>
    <dgm:cxn modelId="{CF30A5DD-5386-F842-BA86-46E0849BEAEF}" type="presParOf" srcId="{C15E1D73-CC72-4C45-8468-EC85F3136599}" destId="{E8DD1B22-2E6C-6A43-BBC2-2E4AA73A56EA}" srcOrd="1" destOrd="0" presId="urn:microsoft.com/office/officeart/2005/8/layout/orgChart1"/>
    <dgm:cxn modelId="{F03020CF-E3FF-6347-9396-B7726CAD2469}" type="presParOf" srcId="{5ABB8CA0-E0D5-A549-9A9B-7523D6E03F4B}" destId="{D32429E7-6465-8B4A-BC73-8967CCA91F60}" srcOrd="1" destOrd="0" presId="urn:microsoft.com/office/officeart/2005/8/layout/orgChart1"/>
    <dgm:cxn modelId="{2CAC8CFE-A8AA-184A-83A0-F151867C1196}" type="presParOf" srcId="{5ABB8CA0-E0D5-A549-9A9B-7523D6E03F4B}" destId="{24CF87EF-D06C-D94A-8D2E-9C3EA6D9A82B}" srcOrd="2" destOrd="0" presId="urn:microsoft.com/office/officeart/2005/8/layout/orgChart1"/>
    <dgm:cxn modelId="{4AA95D16-4B0A-BA48-84FE-3FFAF07C3E62}" type="presParOf" srcId="{CD9C1B7B-6F60-5E4A-9962-0EAB85C119CE}" destId="{E0A7E2F1-4E19-9D4A-89BB-C625DB61EF4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905A3-9EB5-2447-981D-0619515DC59B}">
      <dsp:nvSpPr>
        <dsp:cNvPr id="0" name=""/>
        <dsp:cNvSpPr/>
      </dsp:nvSpPr>
      <dsp:spPr>
        <a:xfrm>
          <a:off x="4464050" y="1096076"/>
          <a:ext cx="3158348" cy="548143"/>
        </a:xfrm>
        <a:custGeom>
          <a:avLst/>
          <a:gdLst/>
          <a:ahLst/>
          <a:cxnLst/>
          <a:rect l="0" t="0" r="0" b="0"/>
          <a:pathLst>
            <a:path>
              <a:moveTo>
                <a:pt x="0" y="0"/>
              </a:moveTo>
              <a:lnTo>
                <a:pt x="0" y="274071"/>
              </a:lnTo>
              <a:lnTo>
                <a:pt x="3158348" y="274071"/>
              </a:lnTo>
              <a:lnTo>
                <a:pt x="3158348"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E4B3C-5A9B-6C47-9017-F6F65F898C44}">
      <dsp:nvSpPr>
        <dsp:cNvPr id="0" name=""/>
        <dsp:cNvSpPr/>
      </dsp:nvSpPr>
      <dsp:spPr>
        <a:xfrm>
          <a:off x="4418330" y="1096076"/>
          <a:ext cx="91440" cy="548143"/>
        </a:xfrm>
        <a:custGeom>
          <a:avLst/>
          <a:gdLst/>
          <a:ahLst/>
          <a:cxnLst/>
          <a:rect l="0" t="0" r="0" b="0"/>
          <a:pathLst>
            <a:path>
              <a:moveTo>
                <a:pt x="45720" y="0"/>
              </a:moveTo>
              <a:lnTo>
                <a:pt x="4572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B0E1D8-078F-DE40-B090-FAE1E29097C9}">
      <dsp:nvSpPr>
        <dsp:cNvPr id="0" name=""/>
        <dsp:cNvSpPr/>
      </dsp:nvSpPr>
      <dsp:spPr>
        <a:xfrm>
          <a:off x="1305701" y="1096076"/>
          <a:ext cx="3158348" cy="548143"/>
        </a:xfrm>
        <a:custGeom>
          <a:avLst/>
          <a:gdLst/>
          <a:ahLst/>
          <a:cxnLst/>
          <a:rect l="0" t="0" r="0" b="0"/>
          <a:pathLst>
            <a:path>
              <a:moveTo>
                <a:pt x="3158348" y="0"/>
              </a:moveTo>
              <a:lnTo>
                <a:pt x="3158348" y="274071"/>
              </a:lnTo>
              <a:lnTo>
                <a:pt x="0" y="274071"/>
              </a:lnTo>
              <a:lnTo>
                <a:pt x="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742CE-9131-4940-BBFF-3E11AAEA5E77}">
      <dsp:nvSpPr>
        <dsp:cNvPr id="0" name=""/>
        <dsp:cNvSpPr/>
      </dsp:nvSpPr>
      <dsp:spPr>
        <a:xfrm>
          <a:off x="3158947" y="223028"/>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kern="1200" dirty="0" err="1"/>
            <a:t>concurrency</a:t>
          </a:r>
          <a:endParaRPr lang="nl-NL" sz="2400" kern="1200" dirty="0"/>
        </a:p>
      </dsp:txBody>
      <dsp:txXfrm>
        <a:off x="3158947" y="223028"/>
        <a:ext cx="2610205" cy="873048"/>
      </dsp:txXfrm>
    </dsp:sp>
    <dsp:sp modelId="{B17438CF-880F-BF48-A86B-0B8A81440F25}">
      <dsp:nvSpPr>
        <dsp:cNvPr id="0" name=""/>
        <dsp:cNvSpPr/>
      </dsp:nvSpPr>
      <dsp:spPr>
        <a:xfrm>
          <a:off x="599"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a:t>multiprocessing</a:t>
          </a:r>
          <a:endParaRPr lang="nl-NL" sz="2400" kern="1200" dirty="0"/>
        </a:p>
      </dsp:txBody>
      <dsp:txXfrm>
        <a:off x="599" y="1644220"/>
        <a:ext cx="2610205" cy="873048"/>
      </dsp:txXfrm>
    </dsp:sp>
    <dsp:sp modelId="{9D2AA81B-4BC6-2440-A120-236647819950}">
      <dsp:nvSpPr>
        <dsp:cNvPr id="0" name=""/>
        <dsp:cNvSpPr/>
      </dsp:nvSpPr>
      <dsp:spPr>
        <a:xfrm>
          <a:off x="3158947"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threading</a:t>
          </a:r>
          <a:endParaRPr lang="nl-NL" sz="2400" kern="1200" dirty="0"/>
        </a:p>
      </dsp:txBody>
      <dsp:txXfrm>
        <a:off x="3158947" y="1644220"/>
        <a:ext cx="2610205" cy="873048"/>
      </dsp:txXfrm>
    </dsp:sp>
    <dsp:sp modelId="{0284D7DD-0F9E-9446-B0E9-AB375830EE03}">
      <dsp:nvSpPr>
        <dsp:cNvPr id="0" name=""/>
        <dsp:cNvSpPr/>
      </dsp:nvSpPr>
      <dsp:spPr>
        <a:xfrm>
          <a:off x="6317295"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asynchronous</a:t>
          </a:r>
          <a:r>
            <a:rPr lang="nl-NL" sz="2400" b="0" i="0" kern="1200" dirty="0"/>
            <a:t> IO</a:t>
          </a:r>
          <a:endParaRPr lang="nl-NL" sz="2400" kern="1200" dirty="0"/>
        </a:p>
      </dsp:txBody>
      <dsp:txXfrm>
        <a:off x="6317295" y="1644220"/>
        <a:ext cx="2610205" cy="87304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AutoShape 1"/>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nl-NL" altLang="nl-NL"/>
          </a:p>
        </p:txBody>
      </p:sp>
      <p:sp>
        <p:nvSpPr>
          <p:cNvPr id="10243" name="Rectangle 2"/>
          <p:cNvSpPr>
            <a:spLocks noGrp="1" noRot="1" noChangeAspect="1" noChangeArrowheads="1"/>
          </p:cNvSpPr>
          <p:nvPr>
            <p:ph type="sldImg"/>
          </p:nvPr>
        </p:nvSpPr>
        <p:spPr bwMode="auto">
          <a:xfrm>
            <a:off x="1371600" y="763588"/>
            <a:ext cx="5026025"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1" name="Rectangle 3"/>
          <p:cNvSpPr>
            <a:spLocks noGrp="1" noChangeArrowheads="1"/>
          </p:cNvSpPr>
          <p:nvPr>
            <p:ph type="body"/>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nl-NL" altLang="nl-NL" noProof="0"/>
          </a:p>
        </p:txBody>
      </p:sp>
      <p:sp>
        <p:nvSpPr>
          <p:cNvPr id="2052" name="Rectangle 4"/>
          <p:cNvSpPr>
            <a:spLocks noGrp="1" noChangeArrowheads="1"/>
          </p:cNvSpPr>
          <p:nvPr>
            <p:ph type="hdr"/>
          </p:nvPr>
        </p:nvSpPr>
        <p:spPr bwMode="auto">
          <a:xfrm>
            <a:off x="0" y="0"/>
            <a:ext cx="33702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3" name="Rectangle 5"/>
          <p:cNvSpPr>
            <a:spLocks noGrp="1" noChangeArrowheads="1"/>
          </p:cNvSpPr>
          <p:nvPr>
            <p:ph type="dt"/>
          </p:nvPr>
        </p:nvSpPr>
        <p:spPr bwMode="auto">
          <a:xfrm>
            <a:off x="4398963" y="0"/>
            <a:ext cx="337026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4" name="Rectangle 6"/>
          <p:cNvSpPr>
            <a:spLocks noGrp="1" noChangeArrowheads="1"/>
          </p:cNvSpPr>
          <p:nvPr>
            <p:ph type="ftr"/>
          </p:nvPr>
        </p:nvSpPr>
        <p:spPr bwMode="auto">
          <a:xfrm>
            <a:off x="0" y="9555163"/>
            <a:ext cx="337026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5" name="Rectangle 7"/>
          <p:cNvSpPr>
            <a:spLocks noGrp="1" noChangeArrowheads="1"/>
          </p:cNvSpPr>
          <p:nvPr>
            <p:ph type="sldNum"/>
          </p:nvPr>
        </p:nvSpPr>
        <p:spPr bwMode="auto">
          <a:xfrm>
            <a:off x="4398963" y="9555163"/>
            <a:ext cx="337026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pitchFamily="18" charset="0"/>
                <a:ea typeface="DejaVu Sans" pitchFamily="32" charset="0"/>
                <a:cs typeface="DejaVu Sans" pitchFamily="32" charset="0"/>
              </a:defRPr>
            </a:lvl1pPr>
          </a:lstStyle>
          <a:p>
            <a:pPr>
              <a:defRPr/>
            </a:pPr>
            <a:fld id="{BB51D97E-2831-436A-89C4-3CC1FD83FC3D}" type="slidenum">
              <a:rPr lang="en-US" altLang="nl-NL"/>
              <a:pPr>
                <a:defRPr/>
              </a:pPr>
              <a:t>‹nr.›</a:t>
            </a:fld>
            <a:endParaRPr lang="en-US" altLang="nl-NL"/>
          </a:p>
        </p:txBody>
      </p:sp>
    </p:spTree>
    <p:extLst>
      <p:ext uri="{BB962C8B-B14F-4D97-AF65-F5344CB8AC3E}">
        <p14:creationId xmlns:p14="http://schemas.microsoft.com/office/powerpoint/2010/main" val="137243670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a:t>
            </a:fld>
            <a:endParaRPr lang="en-US" altLang="nl-NL"/>
          </a:p>
        </p:txBody>
      </p:sp>
    </p:spTree>
    <p:extLst>
      <p:ext uri="{BB962C8B-B14F-4D97-AF65-F5344CB8AC3E}">
        <p14:creationId xmlns:p14="http://schemas.microsoft.com/office/powerpoint/2010/main" val="773331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https://code.tutsplus.com/tutorials/templating-with-jinja2-in-flask-essentials--cms-25571</a:t>
            </a:r>
          </a:p>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70</a:t>
            </a:fld>
            <a:endParaRPr lang="en-US" altLang="nl-NL"/>
          </a:p>
        </p:txBody>
      </p:sp>
    </p:spTree>
    <p:extLst>
      <p:ext uri="{BB962C8B-B14F-4D97-AF65-F5344CB8AC3E}">
        <p14:creationId xmlns:p14="http://schemas.microsoft.com/office/powerpoint/2010/main" val="77859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2800" b="1" i="1">
                <a:solidFill>
                  <a:srgbClr val="871094"/>
                </a:solidFill>
                <a:effectLst/>
              </a:rPr>
              <a:t>FastAPI tutorial</a:t>
            </a:r>
            <a:br>
              <a:rPr lang="nl-NL" sz="1800" i="1">
                <a:solidFill>
                  <a:srgbClr val="871094"/>
                </a:solidFill>
                <a:effectLst/>
              </a:rPr>
            </a:br>
            <a:br>
              <a:rPr lang="nl-NL" i="1">
                <a:solidFill>
                  <a:srgbClr val="871094"/>
                </a:solidFill>
                <a:effectLst/>
              </a:rPr>
            </a:br>
            <a:r>
              <a:rPr lang="nl-NL" b="1" i="1">
                <a:solidFill>
                  <a:srgbClr val="871094"/>
                </a:solidFill>
                <a:effectLst/>
              </a:rPr>
              <a:t>codingwithroby</a:t>
            </a:r>
            <a:br>
              <a:rPr lang="nl-NL" i="1">
                <a:solidFill>
                  <a:srgbClr val="871094"/>
                </a:solidFill>
                <a:effectLst/>
              </a:rPr>
            </a:br>
            <a:r>
              <a:rPr lang="nl-NL"/>
              <a:t>https://www.youtube.com/watch?v=MCVcAAoDJS8</a:t>
            </a:r>
            <a:br>
              <a:rPr lang="nl-NL"/>
            </a:br>
            <a:r>
              <a:rPr lang="nl-NL"/>
              <a:t>https://www.youtube.com/watch?v=34jQRPssM5Q</a:t>
            </a:r>
            <a:br>
              <a:rPr lang="nl-NL"/>
            </a:br>
            <a:br>
              <a:rPr lang="nl-NL"/>
            </a:br>
            <a:r>
              <a:rPr lang="nl-NL" b="1" i="1">
                <a:solidFill>
                  <a:srgbClr val="871094"/>
                </a:solidFill>
                <a:effectLst/>
              </a:rPr>
              <a:t>source code</a:t>
            </a:r>
            <a:br>
              <a:rPr lang="nl-NL" i="1">
                <a:solidFill>
                  <a:srgbClr val="871094"/>
                </a:solidFill>
                <a:effectLst/>
              </a:rPr>
            </a:br>
            <a:r>
              <a:rPr lang="nl-NL"/>
              <a:t>https://github.com/codingwithroby/FastAPI-The-Complete-Course</a:t>
            </a:r>
            <a:br>
              <a:rPr lang="nl-NL"/>
            </a:br>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71</a:t>
            </a:fld>
            <a:endParaRPr lang="en-US" altLang="nl-NL"/>
          </a:p>
        </p:txBody>
      </p:sp>
    </p:spTree>
    <p:extLst>
      <p:ext uri="{BB962C8B-B14F-4D97-AF65-F5344CB8AC3E}">
        <p14:creationId xmlns:p14="http://schemas.microsoft.com/office/powerpoint/2010/main" val="470440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https://stackoverflow.com/questions/7546050/switch-between-two-frames-in-tkinter</a:t>
            </a:r>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73</a:t>
            </a:fld>
            <a:endParaRPr lang="en-US" altLang="nl-NL"/>
          </a:p>
        </p:txBody>
      </p:sp>
    </p:spTree>
    <p:extLst>
      <p:ext uri="{BB962C8B-B14F-4D97-AF65-F5344CB8AC3E}">
        <p14:creationId xmlns:p14="http://schemas.microsoft.com/office/powerpoint/2010/main" val="625430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https://python-course.eu/tkinter/layout-management-in-tkinter.php</a:t>
            </a:r>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74</a:t>
            </a:fld>
            <a:endParaRPr lang="en-US" altLang="nl-NL"/>
          </a:p>
        </p:txBody>
      </p:sp>
    </p:spTree>
    <p:extLst>
      <p:ext uri="{BB962C8B-B14F-4D97-AF65-F5344CB8AC3E}">
        <p14:creationId xmlns:p14="http://schemas.microsoft.com/office/powerpoint/2010/main" val="421993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4</a:t>
            </a:fld>
            <a:endParaRPr lang="en-US" altLang="nl-NL"/>
          </a:p>
        </p:txBody>
      </p:sp>
    </p:spTree>
    <p:extLst>
      <p:ext uri="{BB962C8B-B14F-4D97-AF65-F5344CB8AC3E}">
        <p14:creationId xmlns:p14="http://schemas.microsoft.com/office/powerpoint/2010/main" val="4037954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4B4E36F8-C35F-EC40-9F92-FF3FD8DC3420}" type="slidenum">
              <a:rPr lang="nl-NL" smtClean="0"/>
              <a:t>5</a:t>
            </a:fld>
            <a:endParaRPr lang="nl-NL"/>
          </a:p>
        </p:txBody>
      </p:sp>
    </p:spTree>
    <p:extLst>
      <p:ext uri="{BB962C8B-B14F-4D97-AF65-F5344CB8AC3E}">
        <p14:creationId xmlns:p14="http://schemas.microsoft.com/office/powerpoint/2010/main" val="1420623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9</a:t>
            </a:fld>
            <a:endParaRPr lang="en-US" altLang="nl-NL"/>
          </a:p>
        </p:txBody>
      </p:sp>
    </p:spTree>
    <p:extLst>
      <p:ext uri="{BB962C8B-B14F-4D97-AF65-F5344CB8AC3E}">
        <p14:creationId xmlns:p14="http://schemas.microsoft.com/office/powerpoint/2010/main" val="2249881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Sphinx</a:t>
            </a:r>
          </a:p>
          <a:p>
            <a:r>
              <a:rPr lang="nl-NL"/>
              <a:t>https://sphinx-rtd-tutorial.readthedocs.io/en/latest/docstrings.html</a:t>
            </a:r>
          </a:p>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24</a:t>
            </a:fld>
            <a:endParaRPr lang="en-US" altLang="nl-NL"/>
          </a:p>
        </p:txBody>
      </p:sp>
    </p:spTree>
    <p:extLst>
      <p:ext uri="{BB962C8B-B14F-4D97-AF65-F5344CB8AC3E}">
        <p14:creationId xmlns:p14="http://schemas.microsoft.com/office/powerpoint/2010/main" val="3792040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33</a:t>
            </a:fld>
            <a:endParaRPr lang="en-US" altLang="nl-NL"/>
          </a:p>
        </p:txBody>
      </p:sp>
    </p:spTree>
    <p:extLst>
      <p:ext uri="{BB962C8B-B14F-4D97-AF65-F5344CB8AC3E}">
        <p14:creationId xmlns:p14="http://schemas.microsoft.com/office/powerpoint/2010/main" val="51727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40</a:t>
            </a:fld>
            <a:endParaRPr lang="en-US" altLang="nl-NL"/>
          </a:p>
        </p:txBody>
      </p:sp>
    </p:spTree>
    <p:extLst>
      <p:ext uri="{BB962C8B-B14F-4D97-AF65-F5344CB8AC3E}">
        <p14:creationId xmlns:p14="http://schemas.microsoft.com/office/powerpoint/2010/main" val="2499941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41</a:t>
            </a:fld>
            <a:endParaRPr lang="en-US" altLang="nl-NL"/>
          </a:p>
        </p:txBody>
      </p:sp>
    </p:spTree>
    <p:extLst>
      <p:ext uri="{BB962C8B-B14F-4D97-AF65-F5344CB8AC3E}">
        <p14:creationId xmlns:p14="http://schemas.microsoft.com/office/powerpoint/2010/main" val="2380421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 </a:t>
            </a:r>
            <a:r>
              <a:rPr lang="nl-NL" b="1" dirty="0"/>
              <a:t>multiprocessing</a:t>
            </a:r>
            <a:r>
              <a:rPr lang="nl-NL" dirty="0"/>
              <a:t> you leverage multiple CPUs to distribute your calculations. Since each of the CPUs runs in parallel, you're effectively able to run multiple tasks simultaneously. You would want to use multiprocessing for CPU-bound tasks. An example would be trying to calculate a sum of all elements of a huge list. If your machine has 8 cores, you can "cut" the list into 8 smaller lists and calculate the sum of each of those lists separately on separate core and then just add up those numbers. You'll get a ~8x speedup by doing that.</a:t>
            </a:r>
          </a:p>
          <a:p>
            <a:endParaRPr lang="nl-NL" dirty="0"/>
          </a:p>
          <a:p>
            <a:r>
              <a:rPr lang="nl-NL" dirty="0"/>
              <a:t>In </a:t>
            </a:r>
            <a:r>
              <a:rPr lang="nl-NL" b="1" dirty="0"/>
              <a:t>(multi)threading </a:t>
            </a:r>
            <a:r>
              <a:rPr lang="nl-NL" dirty="0"/>
              <a:t>you don't need multiple CPUs. Imagine a program that sends lots of HTTP requests to the web. If you used a single-threaded program, it would stop the execution (block) at each request, wait for a response, and then continue once received a response. The problem here is that your CPU isn't really doing work while waiting for some external server to do the job; it could have actually done some useful work in the meantime! The fix is to use threads - you can create many of them, each responsible for requesting some content from the web. The nice thing about threads is that, even if they run on one CPU, the CPU from time to time "freezes" the execution of one thread and jumps to executing the other one (it's called context switching and it happens constantly at non-deterministic intervals). So if your task is I/O bound - use threading.</a:t>
            </a:r>
          </a:p>
          <a:p>
            <a:endParaRPr lang="nl-NL" dirty="0"/>
          </a:p>
          <a:p>
            <a:r>
              <a:rPr lang="nl-NL" b="1" dirty="0"/>
              <a:t>asyncio</a:t>
            </a:r>
            <a:r>
              <a:rPr lang="nl-NL" dirty="0"/>
              <a:t> is essentially threading where not the CPU but you, as a programmer (or actually your application), decide where and when does the context switch happen. In Python you use an await keyword to suspend the execution of your coroutine (defined using async keyword).</a:t>
            </a:r>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47</a:t>
            </a:fld>
            <a:endParaRPr lang="en-US" altLang="nl-NL"/>
          </a:p>
        </p:txBody>
      </p:sp>
    </p:spTree>
    <p:extLst>
      <p:ext uri="{BB962C8B-B14F-4D97-AF65-F5344CB8AC3E}">
        <p14:creationId xmlns:p14="http://schemas.microsoft.com/office/powerpoint/2010/main" val="386228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el en object">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2F9E7F8E-C173-2E62-A158-9B18B7B374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400000">
            <a:off x="1659174" y="522903"/>
            <a:ext cx="6762275" cy="712879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1799953" y="1999068"/>
            <a:ext cx="6480720" cy="4176464"/>
          </a:xfrm>
        </p:spPr>
        <p:txBody>
          <a:bodyPr/>
          <a:lstStyle>
            <a:lvl1pPr algn="ctr">
              <a:defRPr/>
            </a:lvl1pPr>
          </a:lstStyle>
          <a:p>
            <a:r>
              <a:rPr lang="nl-NL" dirty="0"/>
              <a:t>Klik om de stijl te bewerken</a:t>
            </a:r>
          </a:p>
        </p:txBody>
      </p:sp>
    </p:spTree>
    <p:extLst>
      <p:ext uri="{BB962C8B-B14F-4D97-AF65-F5344CB8AC3E}">
        <p14:creationId xmlns:p14="http://schemas.microsoft.com/office/powerpoint/2010/main" val="388383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405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a:xfrm>
            <a:off x="575817" y="2012414"/>
            <a:ext cx="8928990"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575816" y="402483"/>
            <a:ext cx="8928991" cy="1461188"/>
          </a:xfrm>
        </p:spPr>
        <p:txBody>
          <a:bodyPr/>
          <a:lstStyle/>
          <a:p>
            <a:r>
              <a:rPr lang="nl-NL" dirty="0"/>
              <a:t>Klik om de stijl te bewerken</a:t>
            </a:r>
          </a:p>
        </p:txBody>
      </p:sp>
      <p:sp>
        <p:nvSpPr>
          <p:cNvPr id="3" name="Tijdelijke aanduiding voor inhoud 2"/>
          <p:cNvSpPr>
            <a:spLocks noGrp="1"/>
          </p:cNvSpPr>
          <p:nvPr>
            <p:ph idx="1"/>
          </p:nvPr>
        </p:nvSpPr>
        <p:spPr>
          <a:xfrm>
            <a:off x="575817" y="2012414"/>
            <a:ext cx="8928990" cy="4215695"/>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tekst 5">
            <a:extLst>
              <a:ext uri="{FF2B5EF4-FFF2-40B4-BE49-F238E27FC236}">
                <a16:creationId xmlns:a16="http://schemas.microsoft.com/office/drawing/2014/main" id="{53301CB4-3852-F643-A3EC-0B10D6E0E688}"/>
              </a:ext>
            </a:extLst>
          </p:cNvPr>
          <p:cNvSpPr>
            <a:spLocks noGrp="1"/>
          </p:cNvSpPr>
          <p:nvPr>
            <p:ph type="body" sz="quarter" idx="10"/>
          </p:nvPr>
        </p:nvSpPr>
        <p:spPr>
          <a:xfrm>
            <a:off x="575816" y="5965699"/>
            <a:ext cx="8928991" cy="1323439"/>
          </a:xfr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nchor="b" anchorCtr="0">
            <a:spAutoFit/>
          </a:bodyPr>
          <a:lstStyle>
            <a:lvl1pPr marL="0" indent="0">
              <a:lnSpc>
                <a:spcPct val="100000"/>
              </a:lnSpc>
              <a:spcBef>
                <a:spcPts val="0"/>
              </a:spcBef>
              <a:buNone/>
              <a:defRPr sz="1600" b="1">
                <a:latin typeface="Menlo" panose="020B0609030804020204" pitchFamily="49" charset="0"/>
                <a:ea typeface="Menlo" panose="020B0609030804020204" pitchFamily="49" charset="0"/>
                <a:cs typeface="Menlo" panose="020B0609030804020204" pitchFamily="49" charset="0"/>
              </a:defRPr>
            </a:lvl1pPr>
          </a:lstStyle>
          <a:p>
            <a:r>
              <a:rPr lang="nl-NL" dirty="0"/>
              <a:t>Tekststijl van het model bewerken
Tweede niveau
Derde niveau
Vierde niveau
Vijfde niveau</a:t>
            </a:r>
          </a:p>
        </p:txBody>
      </p:sp>
    </p:spTree>
    <p:extLst>
      <p:ext uri="{BB962C8B-B14F-4D97-AF65-F5344CB8AC3E}">
        <p14:creationId xmlns:p14="http://schemas.microsoft.com/office/powerpoint/2010/main" val="1949359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43967" y="402483"/>
            <a:ext cx="7560839" cy="1461188"/>
          </a:xfrm>
        </p:spPr>
        <p:txBody>
          <a:bodyPr/>
          <a:lstStyle/>
          <a:p>
            <a:r>
              <a:rPr lang="nl-NL" dirty="0"/>
              <a:t>Klik om de stijl te bewerken</a:t>
            </a:r>
          </a:p>
        </p:txBody>
      </p:sp>
      <p:sp>
        <p:nvSpPr>
          <p:cNvPr id="3" name="Tijdelijke aanduiding voor inhoud 2"/>
          <p:cNvSpPr>
            <a:spLocks noGrp="1"/>
          </p:cNvSpPr>
          <p:nvPr>
            <p:ph idx="1"/>
          </p:nvPr>
        </p:nvSpPr>
        <p:spPr>
          <a:xfrm>
            <a:off x="575816" y="2012414"/>
            <a:ext cx="8928991"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a:extLst>
              <a:ext uri="{FF2B5EF4-FFF2-40B4-BE49-F238E27FC236}">
                <a16:creationId xmlns:a16="http://schemas.microsoft.com/office/drawing/2014/main" id="{80578D63-4F6C-D144-86C8-5D615C93EEBB}"/>
              </a:ext>
            </a:extLst>
          </p:cNvPr>
          <p:cNvPicPr>
            <a:picLocks noChangeAspect="1"/>
          </p:cNvPicPr>
          <p:nvPr userDrawn="1"/>
        </p:nvPicPr>
        <p:blipFill>
          <a:blip r:embed="rId2"/>
          <a:stretch>
            <a:fillRect/>
          </a:stretch>
        </p:blipFill>
        <p:spPr>
          <a:xfrm>
            <a:off x="359792" y="438292"/>
            <a:ext cx="1440160" cy="1389570"/>
          </a:xfrm>
          <a:prstGeom prst="rect">
            <a:avLst/>
          </a:prstGeom>
        </p:spPr>
      </p:pic>
    </p:spTree>
    <p:extLst>
      <p:ext uri="{BB962C8B-B14F-4D97-AF65-F5344CB8AC3E}">
        <p14:creationId xmlns:p14="http://schemas.microsoft.com/office/powerpoint/2010/main" val="303497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tekst/afbeeldin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9311" y="2067383"/>
            <a:ext cx="8928991" cy="4952814"/>
          </a:xfrm>
        </p:spPr>
        <p:txBody>
          <a:bodyPr>
            <a:noAutofit/>
          </a:bodyPr>
          <a:lstStyle>
            <a:lvl1pPr>
              <a:defRPr sz="2000">
                <a:latin typeface="+mn-lt"/>
                <a:ea typeface="Verdana" panose="020B0604030504040204" pitchFamily="34" charset="0"/>
                <a:cs typeface="Verdana" panose="020B0604030504040204" pitchFamily="34" charset="0"/>
              </a:defRPr>
            </a:lvl1pPr>
            <a:lvl2pPr>
              <a:defRPr sz="2000">
                <a:latin typeface="+mn-lt"/>
                <a:ea typeface="Verdana" panose="020B0604030504040204" pitchFamily="34" charset="0"/>
                <a:cs typeface="Verdana" panose="020B0604030504040204" pitchFamily="34" charset="0"/>
              </a:defRPr>
            </a:lvl2pPr>
            <a:lvl3pPr>
              <a:defRPr sz="1800">
                <a:latin typeface="+mn-lt"/>
                <a:ea typeface="Verdana" panose="020B0604030504040204" pitchFamily="34" charset="0"/>
                <a:cs typeface="Verdana" panose="020B0604030504040204" pitchFamily="34" charset="0"/>
              </a:defRPr>
            </a:lvl3pPr>
            <a:lvl4pPr>
              <a:defRPr sz="1400">
                <a:latin typeface="+mn-lt"/>
                <a:ea typeface="Verdana" panose="020B0604030504040204" pitchFamily="34" charset="0"/>
                <a:cs typeface="Verdana" panose="020B0604030504040204" pitchFamily="34" charset="0"/>
              </a:defRPr>
            </a:lvl4pPr>
            <a:lvl5pPr>
              <a:defRPr sz="1400">
                <a:latin typeface="+mn-lt"/>
                <a:ea typeface="Verdana" panose="020B0604030504040204" pitchFamily="34" charset="0"/>
                <a:cs typeface="Verdana" panose="020B0604030504040204" pitchFamily="34"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tel 11"/>
          <p:cNvSpPr>
            <a:spLocks noGrp="1"/>
          </p:cNvSpPr>
          <p:nvPr>
            <p:ph type="title" hasCustomPrompt="1"/>
          </p:nvPr>
        </p:nvSpPr>
        <p:spPr/>
        <p:txBody>
          <a:bodyPr/>
          <a:lstStyle>
            <a:lvl1pPr>
              <a:defRPr/>
            </a:lvl1pPr>
          </a:lstStyle>
          <a:p>
            <a:r>
              <a:rPr lang="nl-NL" dirty="0"/>
              <a:t>Titel van je slide</a:t>
            </a:r>
          </a:p>
        </p:txBody>
      </p:sp>
      <p:sp>
        <p:nvSpPr>
          <p:cNvPr id="14" name="Tijdelijke aanduiding voor dianummer 5"/>
          <p:cNvSpPr>
            <a:spLocks noGrp="1"/>
          </p:cNvSpPr>
          <p:nvPr>
            <p:ph type="sldNum" sz="quarter" idx="4"/>
          </p:nvPr>
        </p:nvSpPr>
        <p:spPr>
          <a:xfrm>
            <a:off x="7707990" y="7095430"/>
            <a:ext cx="2268141" cy="346218"/>
          </a:xfrm>
          <a:prstGeom prst="rect">
            <a:avLst/>
          </a:prstGeom>
        </p:spPr>
        <p:txBody>
          <a:bodyPr vert="horz" lIns="91440" tIns="45720" rIns="91440" bIns="45720" rtlCol="0" anchor="ctr"/>
          <a:lstStyle>
            <a:lvl1pPr algn="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fld id="{1181F1E3-57B7-48A5-BF9B-ED6E736CC525}" type="slidenum">
              <a:rPr lang="nl-NL" smtClean="0"/>
              <a:pPr/>
              <a:t>‹nr.›</a:t>
            </a:fld>
            <a:endParaRPr lang="nl-NL" dirty="0"/>
          </a:p>
        </p:txBody>
      </p:sp>
      <p:sp>
        <p:nvSpPr>
          <p:cNvPr id="15" name="Tijdelijke aanduiding voor voettekst 4"/>
          <p:cNvSpPr>
            <a:spLocks noGrp="1"/>
          </p:cNvSpPr>
          <p:nvPr>
            <p:ph type="ftr" sz="quarter" idx="3"/>
          </p:nvPr>
        </p:nvSpPr>
        <p:spPr>
          <a:xfrm>
            <a:off x="3339207" y="7096574"/>
            <a:ext cx="3402211" cy="353484"/>
          </a:xfrm>
          <a:prstGeom prst="rect">
            <a:avLst/>
          </a:prstGeom>
        </p:spPr>
        <p:txBody>
          <a:bodyPr vert="horz" lIns="91440" tIns="45720" rIns="91440" bIns="45720" rtlCol="0" anchor="ctr"/>
          <a:lstStyle>
            <a:lvl1pPr algn="ct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Eventuele voettekst</a:t>
            </a:r>
          </a:p>
        </p:txBody>
      </p:sp>
    </p:spTree>
    <p:extLst>
      <p:ext uri="{BB962C8B-B14F-4D97-AF65-F5344CB8AC3E}">
        <p14:creationId xmlns:p14="http://schemas.microsoft.com/office/powerpoint/2010/main" val="2264902072"/>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5816" y="402483"/>
            <a:ext cx="8928991" cy="1461188"/>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579311" y="2067383"/>
            <a:ext cx="8928991" cy="4296209"/>
          </a:xfrm>
          <a:prstGeom prst="rect">
            <a:avLst/>
          </a:prstGeom>
        </p:spPr>
        <p:txBody>
          <a:bodyPr vert="horz" lIns="91440" tIns="45720" rIns="9144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280672" y="174325"/>
            <a:ext cx="1655528" cy="456316"/>
          </a:xfrm>
          <a:prstGeom prst="rect">
            <a:avLst/>
          </a:prstGeom>
        </p:spPr>
      </p:pic>
    </p:spTree>
    <p:extLst>
      <p:ext uri="{BB962C8B-B14F-4D97-AF65-F5344CB8AC3E}">
        <p14:creationId xmlns:p14="http://schemas.microsoft.com/office/powerpoint/2010/main" val="1575757768"/>
      </p:ext>
    </p:extLst>
  </p:cSld>
  <p:clrMap bg1="lt1" tx1="dk1" bg2="lt2" tx2="dk2" accent1="accent1" accent2="accent2" accent3="accent3" accent4="accent4" accent5="accent5" accent6="accent6" hlink="hlink" folHlink="folHlink"/>
  <p:sldLayoutIdLst>
    <p:sldLayoutId id="2147483915" r:id="rId1"/>
    <p:sldLayoutId id="2147483920" r:id="rId2"/>
    <p:sldLayoutId id="2147483918" r:id="rId3"/>
    <p:sldLayoutId id="2147483910" r:id="rId4"/>
    <p:sldLayoutId id="2147483916" r:id="rId5"/>
    <p:sldLayoutId id="2147483917" r:id="rId6"/>
    <p:sldLayoutId id="2147483921" r:id="rId7"/>
  </p:sldLayoutIdLst>
  <p:txStyles>
    <p:titleStyle>
      <a:lvl1pPr algn="l" defTabSz="1007943" rtl="0" eaLnBrk="1" latinLnBrk="0" hangingPunct="1">
        <a:lnSpc>
          <a:spcPct val="90000"/>
        </a:lnSpc>
        <a:spcBef>
          <a:spcPct val="0"/>
        </a:spcBef>
        <a:buNone/>
        <a:defRPr sz="4189" kern="1200">
          <a:solidFill>
            <a:srgbClr val="595959"/>
          </a:solidFill>
          <a:latin typeface="Arial" panose="020B0604020202020204" pitchFamily="34" charset="0"/>
          <a:ea typeface="+mj-ea"/>
          <a:cs typeface="Arial" panose="020B0604020202020204" pitchFamily="34" charset="0"/>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2000" kern="1200">
          <a:solidFill>
            <a:srgbClr val="595959"/>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000" kern="1200">
          <a:solidFill>
            <a:srgbClr val="595959"/>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1800" kern="1200">
          <a:solidFill>
            <a:srgbClr val="595959"/>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nl-NL"/>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realpython.com/python-import"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sphinx-doc.org/en/master/"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numpydoc.readthedocs.io/en/latest/" TargetMode="External"/><Relationship Id="rId4" Type="http://schemas.openxmlformats.org/officeDocument/2006/relationships/hyperlink" Target="https://sphinxcontrib-napoleon.readthedocs.io/en/latest/example_google.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pydoc.html#module-pydoc" TargetMode="External"/><Relationship Id="rId2" Type="http://schemas.openxmlformats.org/officeDocument/2006/relationships/hyperlink" Target="https://docs.python.org/3/library/functions.html#help"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2" Type="http://schemas.openxmlformats.org/officeDocument/2006/relationships/hyperlink" Target="https://www.w3schools.com/xml/xpath_intro.asp"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git-scm.com/about/free-and-open-sourc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hyperlink" Target="http://micropython.org/" TargetMode="External"/><Relationship Id="rId3" Type="http://schemas.openxmlformats.org/officeDocument/2006/relationships/hyperlink" Target="http://ironpython.net/" TargetMode="External"/><Relationship Id="rId7" Type="http://schemas.openxmlformats.org/officeDocument/2006/relationships/hyperlink" Target="http://www.stackless.com/" TargetMode="External"/><Relationship Id="rId2" Type="http://schemas.openxmlformats.org/officeDocument/2006/relationships/hyperlink" Target="https://wiki.python.org/moin/CPython" TargetMode="External"/><Relationship Id="rId1" Type="http://schemas.openxmlformats.org/officeDocument/2006/relationships/slideLayout" Target="../slideLayouts/slideLayout4.xml"/><Relationship Id="rId6" Type="http://schemas.openxmlformats.org/officeDocument/2006/relationships/hyperlink" Target="http://speed.pypy.org/" TargetMode="External"/><Relationship Id="rId5" Type="http://schemas.openxmlformats.org/officeDocument/2006/relationships/hyperlink" Target="http://pypy.org/" TargetMode="External"/><Relationship Id="rId4" Type="http://schemas.openxmlformats.org/officeDocument/2006/relationships/hyperlink" Target="http://www.jython.or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www.geeksforgeeks.org/python-database-tutorial/" TargetMode="External"/><Relationship Id="rId2" Type="http://schemas.openxmlformats.org/officeDocument/2006/relationships/hyperlink" Target="https://pythonspot.com/python-database/" TargetMode="External"/><Relationship Id="rId1" Type="http://schemas.openxmlformats.org/officeDocument/2006/relationships/slideLayout" Target="../slideLayouts/slideLayout4.xml"/><Relationship Id="rId4" Type="http://schemas.openxmlformats.org/officeDocument/2006/relationships/hyperlink" Target="https://www.tutorialspoint.com/postgresql/index.htm"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https://www.geeksforgeeks.org/python-database-tutorial/"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peps.python.org/pep-0008/"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hyperlink" Target="https://en.wikipedia.org/wiki/Object%E2%80%93relational_mapping" TargetMode="External"/><Relationship Id="rId3" Type="http://schemas.openxmlformats.org/officeDocument/2006/relationships/hyperlink" Target="https://en.wikipedia.org/wiki/Web_framework" TargetMode="External"/><Relationship Id="rId7" Type="http://schemas.openxmlformats.org/officeDocument/2006/relationships/hyperlink" Target="https://en.wikipedia.org/wiki/Databas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en.wikipedia.org/wiki/Flask_(web_framework)#cite_note-2" TargetMode="External"/><Relationship Id="rId5" Type="http://schemas.openxmlformats.org/officeDocument/2006/relationships/hyperlink" Target="https://en.wikipedia.org/wiki/Microframework" TargetMode="External"/><Relationship Id="rId4" Type="http://schemas.openxmlformats.org/officeDocument/2006/relationships/hyperlink" Target="https://en.wikipedia.org/wiki/Python_(programming_language)" TargetMode="External"/><Relationship Id="rId9" Type="http://schemas.openxmlformats.org/officeDocument/2006/relationships/image" Target="../media/image1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nl-NL" altLang="nl-NL"/>
              <a:t>Python Advanced</a:t>
            </a:r>
            <a:endParaRPr lang="nl-NL" altLang="nl-NL" dirty="0"/>
          </a:p>
        </p:txBody>
      </p:sp>
      <p:pic>
        <p:nvPicPr>
          <p:cNvPr id="5" name="Picture 2" descr="Afbeeldingsresultaat voor zen of python"/>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04936" y="2771725"/>
            <a:ext cx="7270750" cy="2447925"/>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B49017-02EB-64EC-97FE-E19C59259BD9}"/>
              </a:ext>
            </a:extLst>
          </p:cNvPr>
          <p:cNvSpPr>
            <a:spLocks noGrp="1"/>
          </p:cNvSpPr>
          <p:nvPr>
            <p:ph type="title"/>
          </p:nvPr>
        </p:nvSpPr>
        <p:spPr/>
        <p:txBody>
          <a:bodyPr/>
          <a:lstStyle/>
          <a:p>
            <a:r>
              <a:rPr lang="nl-NL"/>
              <a:t>Import</a:t>
            </a:r>
          </a:p>
        </p:txBody>
      </p:sp>
      <p:sp>
        <p:nvSpPr>
          <p:cNvPr id="3" name="Tijdelijke aanduiding voor inhoud 2">
            <a:extLst>
              <a:ext uri="{FF2B5EF4-FFF2-40B4-BE49-F238E27FC236}">
                <a16:creationId xmlns:a16="http://schemas.microsoft.com/office/drawing/2014/main" id="{BDED5E04-5A6D-7B45-EFE6-D544A85246FF}"/>
              </a:ext>
            </a:extLst>
          </p:cNvPr>
          <p:cNvSpPr>
            <a:spLocks noGrp="1"/>
          </p:cNvSpPr>
          <p:nvPr>
            <p:ph idx="1"/>
          </p:nvPr>
        </p:nvSpPr>
        <p:spPr/>
        <p:txBody>
          <a:bodyPr/>
          <a:lstStyle/>
          <a:p>
            <a:r>
              <a:rPr lang="nl-NL"/>
              <a:t>import in a script</a:t>
            </a:r>
          </a:p>
          <a:p>
            <a:pPr marL="0" indent="0">
              <a:buNone/>
            </a:pPr>
            <a:endParaRPr lang="nl-NL"/>
          </a:p>
          <a:p>
            <a:r>
              <a:rPr lang="nl-NL"/>
              <a:t>vs</a:t>
            </a:r>
          </a:p>
          <a:p>
            <a:endParaRPr lang="nl-NL"/>
          </a:p>
          <a:p>
            <a:r>
              <a:rPr lang="nl-NL"/>
              <a:t>import in a package</a:t>
            </a:r>
          </a:p>
        </p:txBody>
      </p:sp>
      <p:sp>
        <p:nvSpPr>
          <p:cNvPr id="5" name="Tekstvak 4">
            <a:extLst>
              <a:ext uri="{FF2B5EF4-FFF2-40B4-BE49-F238E27FC236}">
                <a16:creationId xmlns:a16="http://schemas.microsoft.com/office/drawing/2014/main" id="{C1F7EFA6-4377-9203-37DA-A4B222E084EE}"/>
              </a:ext>
            </a:extLst>
          </p:cNvPr>
          <p:cNvSpPr txBox="1"/>
          <p:nvPr/>
        </p:nvSpPr>
        <p:spPr>
          <a:xfrm>
            <a:off x="575816" y="7020197"/>
            <a:ext cx="5040350" cy="307777"/>
          </a:xfrm>
          <a:prstGeom prst="rect">
            <a:avLst/>
          </a:prstGeom>
          <a:noFill/>
        </p:spPr>
        <p:txBody>
          <a:bodyPr wrap="square">
            <a:spAutoFit/>
          </a:bodyPr>
          <a:lstStyle/>
          <a:p>
            <a:r>
              <a:rPr lang="nl-NL" sz="1400">
                <a:solidFill>
                  <a:schemeClr val="tx1"/>
                </a:solidFill>
                <a:hlinkClick r:id="rId2"/>
              </a:rPr>
              <a:t>https://realpython.com/python-import</a:t>
            </a:r>
            <a:endParaRPr lang="nl-NL" sz="1400">
              <a:solidFill>
                <a:schemeClr val="tx1"/>
              </a:solidFill>
            </a:endParaRPr>
          </a:p>
        </p:txBody>
      </p:sp>
      <p:sp>
        <p:nvSpPr>
          <p:cNvPr id="4" name="Tekstvak 3">
            <a:extLst>
              <a:ext uri="{FF2B5EF4-FFF2-40B4-BE49-F238E27FC236}">
                <a16:creationId xmlns:a16="http://schemas.microsoft.com/office/drawing/2014/main" id="{4843C24B-0CBF-36B5-04BA-052D921B8CCC}"/>
              </a:ext>
            </a:extLst>
          </p:cNvPr>
          <p:cNvSpPr txBox="1"/>
          <p:nvPr/>
        </p:nvSpPr>
        <p:spPr>
          <a:xfrm>
            <a:off x="575816" y="4732329"/>
            <a:ext cx="5904655" cy="1501613"/>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pPr>
              <a:tabLst>
                <a:tab pos="3903663" algn="l"/>
              </a:tabLst>
            </a:pPr>
            <a:r>
              <a:rPr lang="nl-NL" b="1">
                <a:solidFill>
                  <a:schemeClr val="tx1"/>
                </a:solidFill>
              </a:rPr>
              <a:t>try:</a:t>
            </a:r>
          </a:p>
          <a:p>
            <a:pPr>
              <a:tabLst>
                <a:tab pos="3903663" algn="l"/>
              </a:tabLst>
            </a:pPr>
            <a:r>
              <a:rPr lang="nl-NL" b="1">
                <a:solidFill>
                  <a:schemeClr val="tx1"/>
                </a:solidFill>
              </a:rPr>
              <a:t>    from .encryption import Encryption</a:t>
            </a:r>
          </a:p>
          <a:p>
            <a:pPr>
              <a:tabLst>
                <a:tab pos="3903663" algn="l"/>
              </a:tabLst>
            </a:pPr>
            <a:endParaRPr lang="nl-NL" b="1">
              <a:solidFill>
                <a:schemeClr val="tx1"/>
              </a:solidFill>
            </a:endParaRPr>
          </a:p>
          <a:p>
            <a:pPr>
              <a:tabLst>
                <a:tab pos="3903663" algn="l"/>
              </a:tabLst>
            </a:pPr>
            <a:r>
              <a:rPr lang="nl-NL" b="1">
                <a:solidFill>
                  <a:schemeClr val="tx1"/>
                </a:solidFill>
              </a:rPr>
              <a:t>except ImportError:</a:t>
            </a:r>
          </a:p>
          <a:p>
            <a:pPr>
              <a:tabLst>
                <a:tab pos="3903663" algn="l"/>
              </a:tabLst>
            </a:pPr>
            <a:r>
              <a:rPr lang="nl-NL" b="1">
                <a:solidFill>
                  <a:schemeClr val="tx1"/>
                </a:solidFill>
              </a:rPr>
              <a:t>    from encryption import Encryption</a:t>
            </a:r>
          </a:p>
        </p:txBody>
      </p:sp>
    </p:spTree>
    <p:extLst>
      <p:ext uri="{BB962C8B-B14F-4D97-AF65-F5344CB8AC3E}">
        <p14:creationId xmlns:p14="http://schemas.microsoft.com/office/powerpoint/2010/main" val="3511921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249A9-9AE5-CAB8-2FEA-26314F2AB35C}"/>
              </a:ext>
            </a:extLst>
          </p:cNvPr>
          <p:cNvSpPr>
            <a:spLocks noGrp="1"/>
          </p:cNvSpPr>
          <p:nvPr>
            <p:ph type="title"/>
          </p:nvPr>
        </p:nvSpPr>
        <p:spPr/>
        <p:txBody>
          <a:bodyPr/>
          <a:lstStyle/>
          <a:p>
            <a:r>
              <a:rPr lang="nl-NL"/>
              <a:t>Virtual Environments</a:t>
            </a:r>
          </a:p>
        </p:txBody>
      </p:sp>
      <p:sp>
        <p:nvSpPr>
          <p:cNvPr id="3" name="Tijdelijke aanduiding voor inhoud 2">
            <a:extLst>
              <a:ext uri="{FF2B5EF4-FFF2-40B4-BE49-F238E27FC236}">
                <a16:creationId xmlns:a16="http://schemas.microsoft.com/office/drawing/2014/main" id="{192D9C11-351E-E84C-3439-1AFF5324C0AA}"/>
              </a:ext>
            </a:extLst>
          </p:cNvPr>
          <p:cNvSpPr>
            <a:spLocks noGrp="1"/>
          </p:cNvSpPr>
          <p:nvPr>
            <p:ph idx="1"/>
          </p:nvPr>
        </p:nvSpPr>
        <p:spPr/>
        <p:txBody>
          <a:bodyPr/>
          <a:lstStyle/>
          <a:p>
            <a:pPr marL="0" indent="0">
              <a:buNone/>
            </a:pPr>
            <a:r>
              <a:rPr lang="nl-NL"/>
              <a:t>Python virtual environments aim to provide a lightweight, isolated Python environment</a:t>
            </a:r>
          </a:p>
          <a:p>
            <a:endParaRPr lang="nl-NL"/>
          </a:p>
          <a:p>
            <a:r>
              <a:rPr lang="nl-NL"/>
              <a:t>venv</a:t>
            </a:r>
          </a:p>
          <a:p>
            <a:endParaRPr lang="nl-NL"/>
          </a:p>
          <a:p>
            <a:endParaRPr lang="nl-NL"/>
          </a:p>
          <a:p>
            <a:endParaRPr lang="nl-NL"/>
          </a:p>
          <a:p>
            <a:endParaRPr lang="nl-NL"/>
          </a:p>
          <a:p>
            <a:endParaRPr lang="nl-NL"/>
          </a:p>
          <a:p>
            <a:endParaRPr lang="nl-NL"/>
          </a:p>
          <a:p>
            <a:r>
              <a:rPr lang="nl-NL"/>
              <a:t>virtualenv</a:t>
            </a:r>
          </a:p>
          <a:p>
            <a:pPr lvl="1"/>
            <a:r>
              <a:rPr lang="nl-NL" b="0" i="0">
                <a:solidFill>
                  <a:srgbClr val="222222"/>
                </a:solidFill>
                <a:effectLst/>
                <a:latin typeface="source sans pro" panose="020B0503030403020204" pitchFamily="34" charset="0"/>
              </a:rPr>
              <a:t>The package is a superset of </a:t>
            </a:r>
            <a:r>
              <a:rPr lang="nl-NL"/>
              <a:t>venv</a:t>
            </a:r>
            <a:r>
              <a:rPr lang="nl-NL" b="0" i="0">
                <a:solidFill>
                  <a:srgbClr val="222222"/>
                </a:solidFill>
                <a:effectLst/>
                <a:latin typeface="source sans pro" panose="020B0503030403020204" pitchFamily="34" charset="0"/>
              </a:rPr>
              <a:t>, which allows you to do everything that you can do using </a:t>
            </a:r>
            <a:r>
              <a:rPr lang="nl-NL"/>
              <a:t>venv</a:t>
            </a:r>
            <a:r>
              <a:rPr lang="nl-NL" b="0" i="0">
                <a:solidFill>
                  <a:srgbClr val="222222"/>
                </a:solidFill>
                <a:effectLst/>
                <a:latin typeface="source sans pro" panose="020B0503030403020204" pitchFamily="34" charset="0"/>
              </a:rPr>
              <a:t>, and more</a:t>
            </a:r>
            <a:endParaRPr lang="nl-NL"/>
          </a:p>
          <a:p>
            <a:endParaRPr lang="nl-NL"/>
          </a:p>
          <a:p>
            <a:endParaRPr lang="nl-NL"/>
          </a:p>
          <a:p>
            <a:endParaRPr lang="nl-NL"/>
          </a:p>
          <a:p>
            <a:endParaRPr lang="nl-NL"/>
          </a:p>
          <a:p>
            <a:pPr marL="0" indent="0">
              <a:buNone/>
            </a:pPr>
            <a:endParaRPr lang="nl-NL"/>
          </a:p>
          <a:p>
            <a:endParaRPr lang="nl-NL"/>
          </a:p>
        </p:txBody>
      </p:sp>
      <p:sp>
        <p:nvSpPr>
          <p:cNvPr id="5" name="Tekstvak 4">
            <a:extLst>
              <a:ext uri="{FF2B5EF4-FFF2-40B4-BE49-F238E27FC236}">
                <a16:creationId xmlns:a16="http://schemas.microsoft.com/office/drawing/2014/main" id="{51C07EF4-687D-CD5F-B491-A45C9AC99355}"/>
              </a:ext>
            </a:extLst>
          </p:cNvPr>
          <p:cNvSpPr txBox="1"/>
          <p:nvPr/>
        </p:nvSpPr>
        <p:spPr>
          <a:xfrm>
            <a:off x="575817" y="3563813"/>
            <a:ext cx="8928990" cy="1747835"/>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pPr>
              <a:tabLst>
                <a:tab pos="3903663" algn="l"/>
              </a:tabLst>
            </a:pPr>
            <a:r>
              <a:rPr lang="nl-NL">
                <a:solidFill>
                  <a:schemeClr val="accent1">
                    <a:lumMod val="50000"/>
                  </a:schemeClr>
                </a:solidFill>
              </a:rPr>
              <a:t>$ python -m venv venv</a:t>
            </a:r>
          </a:p>
          <a:p>
            <a:pPr>
              <a:tabLst>
                <a:tab pos="3903663" algn="l"/>
              </a:tabLst>
            </a:pPr>
            <a:endParaRPr lang="nl-NL">
              <a:solidFill>
                <a:schemeClr val="accent1">
                  <a:lumMod val="50000"/>
                </a:schemeClr>
              </a:solidFill>
            </a:endParaRPr>
          </a:p>
          <a:p>
            <a:pPr>
              <a:tabLst>
                <a:tab pos="3903663" algn="l"/>
              </a:tabLst>
            </a:pPr>
            <a:r>
              <a:rPr lang="nl-NL">
                <a:solidFill>
                  <a:schemeClr val="accent1">
                    <a:lumMod val="50000"/>
                  </a:schemeClr>
                </a:solidFill>
              </a:rPr>
              <a:t>$ venv\Scripts\activate	# windows</a:t>
            </a:r>
          </a:p>
          <a:p>
            <a:pPr>
              <a:tabLst>
                <a:tab pos="3903663" algn="l"/>
              </a:tabLst>
            </a:pPr>
            <a:r>
              <a:rPr lang="nl-NL">
                <a:solidFill>
                  <a:schemeClr val="accent1">
                    <a:lumMod val="50000"/>
                  </a:schemeClr>
                </a:solidFill>
              </a:rPr>
              <a:t>$ source venv/bin/activate	# macos</a:t>
            </a:r>
          </a:p>
          <a:p>
            <a:pPr>
              <a:tabLst>
                <a:tab pos="3903663" algn="l"/>
              </a:tabLst>
            </a:pPr>
            <a:endParaRPr lang="nl-NL">
              <a:solidFill>
                <a:schemeClr val="accent1">
                  <a:lumMod val="50000"/>
                </a:schemeClr>
              </a:solidFill>
            </a:endParaRPr>
          </a:p>
          <a:p>
            <a:pPr>
              <a:tabLst>
                <a:tab pos="3903663" algn="l"/>
              </a:tabLst>
            </a:pPr>
            <a:r>
              <a:rPr lang="nl-NL">
                <a:solidFill>
                  <a:schemeClr val="accent1">
                    <a:lumMod val="50000"/>
                  </a:schemeClr>
                </a:solidFill>
              </a:rPr>
              <a:t>$ deactivate</a:t>
            </a:r>
          </a:p>
        </p:txBody>
      </p:sp>
    </p:spTree>
    <p:extLst>
      <p:ext uri="{BB962C8B-B14F-4D97-AF65-F5344CB8AC3E}">
        <p14:creationId xmlns:p14="http://schemas.microsoft.com/office/powerpoint/2010/main" val="398061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249A9-9AE5-CAB8-2FEA-26314F2AB35C}"/>
              </a:ext>
            </a:extLst>
          </p:cNvPr>
          <p:cNvSpPr>
            <a:spLocks noGrp="1"/>
          </p:cNvSpPr>
          <p:nvPr>
            <p:ph type="title"/>
          </p:nvPr>
        </p:nvSpPr>
        <p:spPr/>
        <p:txBody>
          <a:bodyPr/>
          <a:lstStyle/>
          <a:p>
            <a:r>
              <a:rPr lang="nl-NL"/>
              <a:t>Conda Environments</a:t>
            </a:r>
          </a:p>
        </p:txBody>
      </p:sp>
      <p:sp>
        <p:nvSpPr>
          <p:cNvPr id="3" name="Tijdelijke aanduiding voor inhoud 2">
            <a:extLst>
              <a:ext uri="{FF2B5EF4-FFF2-40B4-BE49-F238E27FC236}">
                <a16:creationId xmlns:a16="http://schemas.microsoft.com/office/drawing/2014/main" id="{192D9C11-351E-E84C-3439-1AFF5324C0AA}"/>
              </a:ext>
            </a:extLst>
          </p:cNvPr>
          <p:cNvSpPr>
            <a:spLocks noGrp="1"/>
          </p:cNvSpPr>
          <p:nvPr>
            <p:ph idx="1"/>
          </p:nvPr>
        </p:nvSpPr>
        <p:spPr/>
        <p:txBody>
          <a:bodyPr/>
          <a:lstStyle/>
          <a:p>
            <a:r>
              <a:rPr lang="nl-NL"/>
              <a:t>Conda Package and Environment Manager</a:t>
            </a:r>
          </a:p>
          <a:p>
            <a:endParaRPr lang="nl-NL"/>
          </a:p>
          <a:p>
            <a:r>
              <a:rPr lang="nl-NL"/>
              <a:t>If you’re working in the data science space and with Python alongside other data science projects, then conda is an excellent choice that works across platforms and languages.</a:t>
            </a:r>
          </a:p>
          <a:p>
            <a:pPr marL="0" indent="0">
              <a:buNone/>
            </a:pPr>
            <a:endParaRPr lang="nl-NL"/>
          </a:p>
          <a:p>
            <a:r>
              <a:rPr lang="nl-NL"/>
              <a:t>conda</a:t>
            </a:r>
          </a:p>
          <a:p>
            <a:endParaRPr lang="nl-NL"/>
          </a:p>
        </p:txBody>
      </p:sp>
      <p:sp>
        <p:nvSpPr>
          <p:cNvPr id="4" name="Tekstvak 3">
            <a:extLst>
              <a:ext uri="{FF2B5EF4-FFF2-40B4-BE49-F238E27FC236}">
                <a16:creationId xmlns:a16="http://schemas.microsoft.com/office/drawing/2014/main" id="{CE8260E3-5A27-5702-F438-B77718FF6C5D}"/>
              </a:ext>
            </a:extLst>
          </p:cNvPr>
          <p:cNvSpPr txBox="1"/>
          <p:nvPr/>
        </p:nvSpPr>
        <p:spPr>
          <a:xfrm>
            <a:off x="575816" y="4732329"/>
            <a:ext cx="8928990" cy="1009171"/>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r>
              <a:rPr lang="nl-NL">
                <a:solidFill>
                  <a:schemeClr val="tx1"/>
                </a:solidFill>
              </a:rPr>
              <a:t>$ conda create –n new_environment</a:t>
            </a:r>
          </a:p>
          <a:p>
            <a:r>
              <a:rPr lang="nl-NL">
                <a:solidFill>
                  <a:schemeClr val="tx1"/>
                </a:solidFill>
              </a:rPr>
              <a:t>$ conda activate new_environment</a:t>
            </a:r>
          </a:p>
          <a:p>
            <a:r>
              <a:rPr lang="nl-NL">
                <a:solidFill>
                  <a:schemeClr val="tx1"/>
                </a:solidFill>
              </a:rPr>
              <a:t>$ conda deactivate</a:t>
            </a:r>
          </a:p>
        </p:txBody>
      </p:sp>
    </p:spTree>
    <p:extLst>
      <p:ext uri="{BB962C8B-B14F-4D97-AF65-F5344CB8AC3E}">
        <p14:creationId xmlns:p14="http://schemas.microsoft.com/office/powerpoint/2010/main" val="207517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872208-2886-0DD5-A99D-663924AB12E1}"/>
              </a:ext>
            </a:extLst>
          </p:cNvPr>
          <p:cNvSpPr>
            <a:spLocks noGrp="1"/>
          </p:cNvSpPr>
          <p:nvPr>
            <p:ph type="title"/>
          </p:nvPr>
        </p:nvSpPr>
        <p:spPr/>
        <p:txBody>
          <a:bodyPr/>
          <a:lstStyle/>
          <a:p>
            <a:r>
              <a:rPr lang="nl-NL"/>
              <a:t>Type Hinting</a:t>
            </a:r>
          </a:p>
        </p:txBody>
      </p:sp>
      <p:sp>
        <p:nvSpPr>
          <p:cNvPr id="3" name="Tijdelijke aanduiding voor inhoud 2">
            <a:extLst>
              <a:ext uri="{FF2B5EF4-FFF2-40B4-BE49-F238E27FC236}">
                <a16:creationId xmlns:a16="http://schemas.microsoft.com/office/drawing/2014/main" id="{1C120108-80DE-893B-50D0-1D32C514A975}"/>
              </a:ext>
            </a:extLst>
          </p:cNvPr>
          <p:cNvSpPr>
            <a:spLocks noGrp="1"/>
          </p:cNvSpPr>
          <p:nvPr>
            <p:ph idx="1"/>
          </p:nvPr>
        </p:nvSpPr>
        <p:spPr/>
        <p:txBody>
          <a:bodyPr/>
          <a:lstStyle/>
          <a:p>
            <a:r>
              <a:rPr lang="nl-NL"/>
              <a:t>Type hinting is a formal solution to statically indicate the type of a value within your Python code. It was specified in </a:t>
            </a:r>
            <a:r>
              <a:rPr lang="nl-NL" b="1"/>
              <a:t>PEP 484 </a:t>
            </a:r>
            <a:r>
              <a:rPr lang="nl-NL"/>
              <a:t>and introduced in </a:t>
            </a:r>
            <a:r>
              <a:rPr lang="nl-NL" b="1"/>
              <a:t>Python 3.5</a:t>
            </a:r>
            <a:r>
              <a:rPr lang="nl-NL"/>
              <a:t>.</a:t>
            </a:r>
          </a:p>
          <a:p>
            <a:endParaRPr lang="nl-NL"/>
          </a:p>
          <a:p>
            <a:r>
              <a:rPr lang="nl-NL"/>
              <a:t>Python’s type hints provide you with optional static typing to leverage the best of both static and dynamic typing.</a:t>
            </a:r>
          </a:p>
        </p:txBody>
      </p:sp>
      <p:sp>
        <p:nvSpPr>
          <p:cNvPr id="4" name="Tekstvak 3">
            <a:extLst>
              <a:ext uri="{FF2B5EF4-FFF2-40B4-BE49-F238E27FC236}">
                <a16:creationId xmlns:a16="http://schemas.microsoft.com/office/drawing/2014/main" id="{A7C0D2A0-1BA4-3B67-7F7B-E4BD23793F05}"/>
              </a:ext>
            </a:extLst>
          </p:cNvPr>
          <p:cNvSpPr txBox="1"/>
          <p:nvPr/>
        </p:nvSpPr>
        <p:spPr>
          <a:xfrm>
            <a:off x="575816" y="5508029"/>
            <a:ext cx="8928990" cy="1501613"/>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r>
              <a:rPr lang="nl-NL" b="0">
                <a:solidFill>
                  <a:srgbClr val="204A87"/>
                </a:solidFill>
                <a:effectLst/>
              </a:rPr>
              <a:t>def</a:t>
            </a:r>
            <a:r>
              <a:rPr lang="nl-NL"/>
              <a:t> </a:t>
            </a:r>
            <a:r>
              <a:rPr lang="nl-NL">
                <a:solidFill>
                  <a:srgbClr val="000000"/>
                </a:solidFill>
                <a:effectLst/>
              </a:rPr>
              <a:t>headline</a:t>
            </a:r>
            <a:r>
              <a:rPr lang="nl-NL" b="0">
                <a:solidFill>
                  <a:srgbClr val="000000"/>
                </a:solidFill>
                <a:effectLst/>
              </a:rPr>
              <a:t>(</a:t>
            </a:r>
            <a:r>
              <a:rPr lang="nl-NL">
                <a:solidFill>
                  <a:srgbClr val="000000"/>
                </a:solidFill>
                <a:effectLst/>
              </a:rPr>
              <a:t>text</a:t>
            </a:r>
            <a:r>
              <a:rPr lang="nl-NL" b="0">
                <a:solidFill>
                  <a:srgbClr val="000000"/>
                </a:solidFill>
                <a:effectLst/>
              </a:rPr>
              <a:t>:</a:t>
            </a:r>
            <a:r>
              <a:rPr lang="nl-NL"/>
              <a:t> </a:t>
            </a:r>
            <a:r>
              <a:rPr lang="nl-NL">
                <a:solidFill>
                  <a:srgbClr val="204A87"/>
                </a:solidFill>
                <a:effectLst/>
              </a:rPr>
              <a:t>str</a:t>
            </a:r>
            <a:r>
              <a:rPr lang="nl-NL" b="0">
                <a:solidFill>
                  <a:srgbClr val="000000"/>
                </a:solidFill>
                <a:effectLst/>
              </a:rPr>
              <a:t>,</a:t>
            </a:r>
            <a:r>
              <a:rPr lang="nl-NL"/>
              <a:t> </a:t>
            </a:r>
            <a:r>
              <a:rPr lang="nl-NL">
                <a:solidFill>
                  <a:srgbClr val="000000"/>
                </a:solidFill>
                <a:effectLst/>
              </a:rPr>
              <a:t>align</a:t>
            </a:r>
            <a:r>
              <a:rPr lang="nl-NL" b="0">
                <a:solidFill>
                  <a:srgbClr val="000000"/>
                </a:solidFill>
                <a:effectLst/>
              </a:rPr>
              <a:t>:</a:t>
            </a:r>
            <a:r>
              <a:rPr lang="nl-NL"/>
              <a:t> </a:t>
            </a:r>
            <a:r>
              <a:rPr lang="nl-NL">
                <a:solidFill>
                  <a:srgbClr val="204A87"/>
                </a:solidFill>
                <a:effectLst/>
              </a:rPr>
              <a:t>bool</a:t>
            </a:r>
            <a:r>
              <a:rPr lang="nl-NL"/>
              <a:t> </a:t>
            </a:r>
            <a:r>
              <a:rPr lang="nl-NL" b="0">
                <a:solidFill>
                  <a:srgbClr val="CE5C00"/>
                </a:solidFill>
                <a:effectLst/>
              </a:rPr>
              <a:t>=</a:t>
            </a:r>
            <a:r>
              <a:rPr lang="nl-NL"/>
              <a:t> </a:t>
            </a:r>
            <a:r>
              <a:rPr lang="nl-NL" b="0">
                <a:solidFill>
                  <a:srgbClr val="204A87"/>
                </a:solidFill>
                <a:effectLst/>
              </a:rPr>
              <a:t>True</a:t>
            </a:r>
            <a:r>
              <a:rPr lang="nl-NL" b="0">
                <a:solidFill>
                  <a:srgbClr val="000000"/>
                </a:solidFill>
                <a:effectLst/>
              </a:rPr>
              <a:t>)</a:t>
            </a:r>
            <a:r>
              <a:rPr lang="nl-NL"/>
              <a:t> </a:t>
            </a:r>
            <a:r>
              <a:rPr lang="nl-NL" b="0">
                <a:solidFill>
                  <a:srgbClr val="CE5C00"/>
                </a:solidFill>
                <a:effectLst/>
              </a:rPr>
              <a:t>-&gt;</a:t>
            </a:r>
            <a:r>
              <a:rPr lang="nl-NL"/>
              <a:t> </a:t>
            </a:r>
            <a:r>
              <a:rPr lang="nl-NL">
                <a:solidFill>
                  <a:srgbClr val="204A87"/>
                </a:solidFill>
                <a:effectLst/>
              </a:rPr>
              <a:t>str</a:t>
            </a:r>
            <a:r>
              <a:rPr lang="nl-NL" b="0">
                <a:solidFill>
                  <a:srgbClr val="000000"/>
                </a:solidFill>
                <a:effectLst/>
              </a:rPr>
              <a:t>:</a:t>
            </a:r>
            <a:r>
              <a:rPr lang="nl-NL"/>
              <a:t> </a:t>
            </a:r>
          </a:p>
          <a:p>
            <a:r>
              <a:rPr lang="nl-NL" b="0">
                <a:solidFill>
                  <a:srgbClr val="204A87"/>
                </a:solidFill>
                <a:effectLst/>
              </a:rPr>
              <a:t>    if</a:t>
            </a:r>
            <a:r>
              <a:rPr lang="nl-NL"/>
              <a:t> </a:t>
            </a:r>
            <a:r>
              <a:rPr lang="nl-NL">
                <a:solidFill>
                  <a:srgbClr val="000000"/>
                </a:solidFill>
                <a:effectLst/>
              </a:rPr>
              <a:t>align</a:t>
            </a:r>
            <a:r>
              <a:rPr lang="nl-NL" b="0">
                <a:solidFill>
                  <a:srgbClr val="000000"/>
                </a:solidFill>
                <a:effectLst/>
              </a:rPr>
              <a:t>:</a:t>
            </a:r>
            <a:r>
              <a:rPr lang="nl-NL"/>
              <a:t> </a:t>
            </a:r>
          </a:p>
          <a:p>
            <a:r>
              <a:rPr lang="nl-NL" b="0">
                <a:solidFill>
                  <a:srgbClr val="204A87"/>
                </a:solidFill>
                <a:effectLst/>
              </a:rPr>
              <a:t>        return</a:t>
            </a:r>
            <a:r>
              <a:rPr lang="nl-NL"/>
              <a:t> </a:t>
            </a:r>
            <a:r>
              <a:rPr lang="nl-NL">
                <a:solidFill>
                  <a:srgbClr val="1B6700"/>
                </a:solidFill>
                <a:effectLst/>
              </a:rPr>
              <a:t>f</a:t>
            </a:r>
            <a:r>
              <a:rPr lang="nl-NL">
                <a:solidFill>
                  <a:srgbClr val="4E9A06"/>
                </a:solidFill>
                <a:effectLst/>
              </a:rPr>
              <a:t>"</a:t>
            </a:r>
            <a:r>
              <a:rPr lang="nl-NL">
                <a:solidFill>
                  <a:srgbClr val="1B6700"/>
                </a:solidFill>
                <a:effectLst/>
              </a:rPr>
              <a:t>{</a:t>
            </a:r>
            <a:r>
              <a:rPr lang="nl-NL">
                <a:solidFill>
                  <a:srgbClr val="000000"/>
                </a:solidFill>
                <a:effectLst/>
              </a:rPr>
              <a:t>text</a:t>
            </a:r>
            <a:r>
              <a:rPr lang="nl-NL" b="0">
                <a:solidFill>
                  <a:srgbClr val="CE5C00"/>
                </a:solidFill>
                <a:effectLst/>
              </a:rPr>
              <a:t>.</a:t>
            </a:r>
            <a:r>
              <a:rPr lang="nl-NL">
                <a:solidFill>
                  <a:srgbClr val="000000"/>
                </a:solidFill>
                <a:effectLst/>
              </a:rPr>
              <a:t>title</a:t>
            </a:r>
            <a:r>
              <a:rPr lang="nl-NL" b="0">
                <a:solidFill>
                  <a:srgbClr val="000000"/>
                </a:solidFill>
                <a:effectLst/>
              </a:rPr>
              <a:t>()</a:t>
            </a:r>
            <a:r>
              <a:rPr lang="nl-NL">
                <a:solidFill>
                  <a:srgbClr val="1B6700"/>
                </a:solidFill>
                <a:effectLst/>
              </a:rPr>
              <a:t>}</a:t>
            </a:r>
            <a:r>
              <a:rPr lang="nl-NL">
                <a:solidFill>
                  <a:srgbClr val="4E9A06"/>
                </a:solidFill>
                <a:effectLst/>
              </a:rPr>
              <a:t>\n</a:t>
            </a:r>
            <a:r>
              <a:rPr lang="nl-NL">
                <a:solidFill>
                  <a:srgbClr val="1B6700"/>
                </a:solidFill>
                <a:effectLst/>
              </a:rPr>
              <a:t>{</a:t>
            </a:r>
            <a:r>
              <a:rPr lang="nl-NL">
                <a:solidFill>
                  <a:srgbClr val="4E9A06"/>
                </a:solidFill>
                <a:effectLst/>
              </a:rPr>
              <a:t>'-'</a:t>
            </a:r>
            <a:r>
              <a:rPr lang="nl-NL"/>
              <a:t> </a:t>
            </a:r>
            <a:r>
              <a:rPr lang="nl-NL" b="0">
                <a:solidFill>
                  <a:srgbClr val="CE5C00"/>
                </a:solidFill>
                <a:effectLst/>
              </a:rPr>
              <a:t>*</a:t>
            </a:r>
            <a:r>
              <a:rPr lang="nl-NL"/>
              <a:t> </a:t>
            </a:r>
            <a:r>
              <a:rPr lang="nl-NL">
                <a:solidFill>
                  <a:srgbClr val="204A87"/>
                </a:solidFill>
                <a:effectLst/>
              </a:rPr>
              <a:t>len</a:t>
            </a:r>
            <a:r>
              <a:rPr lang="nl-NL" b="0">
                <a:solidFill>
                  <a:srgbClr val="000000"/>
                </a:solidFill>
                <a:effectLst/>
              </a:rPr>
              <a:t>(</a:t>
            </a:r>
            <a:r>
              <a:rPr lang="nl-NL">
                <a:solidFill>
                  <a:srgbClr val="000000"/>
                </a:solidFill>
                <a:effectLst/>
              </a:rPr>
              <a:t>text</a:t>
            </a:r>
            <a:r>
              <a:rPr lang="nl-NL" b="0">
                <a:solidFill>
                  <a:srgbClr val="000000"/>
                </a:solidFill>
                <a:effectLst/>
              </a:rPr>
              <a:t>)</a:t>
            </a:r>
            <a:r>
              <a:rPr lang="nl-NL">
                <a:solidFill>
                  <a:srgbClr val="1B6700"/>
                </a:solidFill>
                <a:effectLst/>
              </a:rPr>
              <a:t>}</a:t>
            </a:r>
            <a:r>
              <a:rPr lang="nl-NL">
                <a:solidFill>
                  <a:srgbClr val="4E9A06"/>
                </a:solidFill>
                <a:effectLst/>
              </a:rPr>
              <a:t>"</a:t>
            </a:r>
            <a:r>
              <a:rPr lang="nl-NL"/>
              <a:t> </a:t>
            </a:r>
          </a:p>
          <a:p>
            <a:r>
              <a:rPr lang="nl-NL" b="0">
                <a:solidFill>
                  <a:srgbClr val="204A87"/>
                </a:solidFill>
                <a:effectLst/>
              </a:rPr>
              <a:t>    else</a:t>
            </a:r>
            <a:r>
              <a:rPr lang="nl-NL" b="0">
                <a:solidFill>
                  <a:srgbClr val="000000"/>
                </a:solidFill>
                <a:effectLst/>
              </a:rPr>
              <a:t>:</a:t>
            </a:r>
          </a:p>
          <a:p>
            <a:r>
              <a:rPr lang="nl-NL">
                <a:solidFill>
                  <a:srgbClr val="000000"/>
                </a:solidFill>
              </a:rPr>
              <a:t>        </a:t>
            </a:r>
            <a:r>
              <a:rPr lang="nl-NL" b="0">
                <a:solidFill>
                  <a:srgbClr val="204A87"/>
                </a:solidFill>
                <a:effectLst/>
              </a:rPr>
              <a:t>return</a:t>
            </a:r>
            <a:r>
              <a:rPr lang="nl-NL"/>
              <a:t> </a:t>
            </a:r>
            <a:r>
              <a:rPr lang="nl-NL">
                <a:solidFill>
                  <a:srgbClr val="1B6700"/>
                </a:solidFill>
                <a:effectLst/>
              </a:rPr>
              <a:t>f</a:t>
            </a:r>
            <a:r>
              <a:rPr lang="nl-NL">
                <a:solidFill>
                  <a:srgbClr val="4E9A06"/>
                </a:solidFill>
                <a:effectLst/>
              </a:rPr>
              <a:t>" </a:t>
            </a:r>
            <a:r>
              <a:rPr lang="nl-NL">
                <a:solidFill>
                  <a:srgbClr val="1B6700"/>
                </a:solidFill>
                <a:effectLst/>
              </a:rPr>
              <a:t>{</a:t>
            </a:r>
            <a:r>
              <a:rPr lang="nl-NL">
                <a:solidFill>
                  <a:srgbClr val="000000"/>
                </a:solidFill>
                <a:effectLst/>
              </a:rPr>
              <a:t>text</a:t>
            </a:r>
            <a:r>
              <a:rPr lang="nl-NL" b="0">
                <a:solidFill>
                  <a:srgbClr val="CE5C00"/>
                </a:solidFill>
                <a:effectLst/>
              </a:rPr>
              <a:t>.</a:t>
            </a:r>
            <a:r>
              <a:rPr lang="nl-NL">
                <a:solidFill>
                  <a:srgbClr val="000000"/>
                </a:solidFill>
                <a:effectLst/>
              </a:rPr>
              <a:t>title</a:t>
            </a:r>
            <a:r>
              <a:rPr lang="nl-NL" b="0">
                <a:solidFill>
                  <a:srgbClr val="000000"/>
                </a:solidFill>
                <a:effectLst/>
              </a:rPr>
              <a:t>()</a:t>
            </a:r>
            <a:r>
              <a:rPr lang="nl-NL">
                <a:solidFill>
                  <a:srgbClr val="1B6700"/>
                </a:solidFill>
                <a:effectLst/>
              </a:rPr>
              <a:t>}</a:t>
            </a:r>
            <a:r>
              <a:rPr lang="nl-NL">
                <a:solidFill>
                  <a:srgbClr val="4E9A06"/>
                </a:solidFill>
                <a:effectLst/>
              </a:rPr>
              <a:t> "</a:t>
            </a:r>
            <a:r>
              <a:rPr lang="nl-NL" b="0">
                <a:solidFill>
                  <a:srgbClr val="CE5C00"/>
                </a:solidFill>
                <a:effectLst/>
              </a:rPr>
              <a:t>.</a:t>
            </a:r>
            <a:r>
              <a:rPr lang="nl-NL">
                <a:solidFill>
                  <a:srgbClr val="000000"/>
                </a:solidFill>
                <a:effectLst/>
              </a:rPr>
              <a:t>center</a:t>
            </a:r>
            <a:r>
              <a:rPr lang="nl-NL" b="0">
                <a:solidFill>
                  <a:srgbClr val="000000"/>
                </a:solidFill>
                <a:effectLst/>
              </a:rPr>
              <a:t>(</a:t>
            </a:r>
            <a:r>
              <a:rPr lang="nl-NL" b="0">
                <a:solidFill>
                  <a:srgbClr val="0000CF"/>
                </a:solidFill>
                <a:effectLst/>
              </a:rPr>
              <a:t>50</a:t>
            </a:r>
            <a:r>
              <a:rPr lang="nl-NL" b="0">
                <a:solidFill>
                  <a:srgbClr val="000000"/>
                </a:solidFill>
                <a:effectLst/>
              </a:rPr>
              <a:t>,</a:t>
            </a:r>
            <a:r>
              <a:rPr lang="nl-NL"/>
              <a:t> </a:t>
            </a:r>
            <a:r>
              <a:rPr lang="nl-NL">
                <a:solidFill>
                  <a:srgbClr val="4E9A06"/>
                </a:solidFill>
                <a:effectLst/>
              </a:rPr>
              <a:t>"o"</a:t>
            </a:r>
            <a:r>
              <a:rPr lang="nl-NL" b="0">
                <a:solidFill>
                  <a:srgbClr val="000000"/>
                </a:solidFill>
                <a:effectLst/>
              </a:rPr>
              <a:t>)</a:t>
            </a:r>
            <a:r>
              <a:rPr lang="nl-NL"/>
              <a:t> </a:t>
            </a:r>
            <a:endParaRPr lang="nl-NL">
              <a:solidFill>
                <a:schemeClr val="accent1">
                  <a:lumMod val="50000"/>
                </a:schemeClr>
              </a:solidFill>
            </a:endParaRPr>
          </a:p>
        </p:txBody>
      </p:sp>
    </p:spTree>
    <p:extLst>
      <p:ext uri="{BB962C8B-B14F-4D97-AF65-F5344CB8AC3E}">
        <p14:creationId xmlns:p14="http://schemas.microsoft.com/office/powerpoint/2010/main" val="414417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367C46-371C-BB0F-ED9B-D51FD950039C}"/>
              </a:ext>
            </a:extLst>
          </p:cNvPr>
          <p:cNvSpPr>
            <a:spLocks noGrp="1"/>
          </p:cNvSpPr>
          <p:nvPr>
            <p:ph type="title"/>
          </p:nvPr>
        </p:nvSpPr>
        <p:spPr/>
        <p:txBody>
          <a:bodyPr/>
          <a:lstStyle/>
          <a:p>
            <a:r>
              <a:rPr lang="nl-NL"/>
              <a:t>Variadic arguments</a:t>
            </a:r>
          </a:p>
        </p:txBody>
      </p:sp>
      <p:sp>
        <p:nvSpPr>
          <p:cNvPr id="3" name="Tijdelijke aanduiding voor inhoud 2">
            <a:extLst>
              <a:ext uri="{FF2B5EF4-FFF2-40B4-BE49-F238E27FC236}">
                <a16:creationId xmlns:a16="http://schemas.microsoft.com/office/drawing/2014/main" id="{CF2A7A94-D357-D458-1744-D96456802D15}"/>
              </a:ext>
            </a:extLst>
          </p:cNvPr>
          <p:cNvSpPr>
            <a:spLocks noGrp="1"/>
          </p:cNvSpPr>
          <p:nvPr>
            <p:ph idx="1"/>
          </p:nvPr>
        </p:nvSpPr>
        <p:spPr/>
        <p:txBody>
          <a:bodyPr/>
          <a:lstStyle/>
          <a:p>
            <a:r>
              <a:rPr lang="nl-NL"/>
              <a:t>*args</a:t>
            </a:r>
          </a:p>
          <a:p>
            <a:r>
              <a:rPr lang="nl-NL"/>
              <a:t>**kwargs</a:t>
            </a:r>
          </a:p>
        </p:txBody>
      </p:sp>
    </p:spTree>
    <p:extLst>
      <p:ext uri="{BB962C8B-B14F-4D97-AF65-F5344CB8AC3E}">
        <p14:creationId xmlns:p14="http://schemas.microsoft.com/office/powerpoint/2010/main" val="2800350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131E8C-5A7D-BAE3-4C2D-EAAFCFA687F0}"/>
              </a:ext>
            </a:extLst>
          </p:cNvPr>
          <p:cNvSpPr>
            <a:spLocks noGrp="1"/>
          </p:cNvSpPr>
          <p:nvPr>
            <p:ph type="title"/>
          </p:nvPr>
        </p:nvSpPr>
        <p:spPr/>
        <p:txBody>
          <a:bodyPr/>
          <a:lstStyle/>
          <a:p>
            <a:r>
              <a:rPr lang="nl-NL"/>
              <a:t>Decorators</a:t>
            </a:r>
          </a:p>
        </p:txBody>
      </p:sp>
      <p:sp>
        <p:nvSpPr>
          <p:cNvPr id="3" name="Tijdelijke aanduiding voor inhoud 2">
            <a:extLst>
              <a:ext uri="{FF2B5EF4-FFF2-40B4-BE49-F238E27FC236}">
                <a16:creationId xmlns:a16="http://schemas.microsoft.com/office/drawing/2014/main" id="{984F80FA-4540-6643-71A6-E211A15626C2}"/>
              </a:ext>
            </a:extLst>
          </p:cNvPr>
          <p:cNvSpPr>
            <a:spLocks noGrp="1"/>
          </p:cNvSpPr>
          <p:nvPr>
            <p:ph idx="1"/>
          </p:nvPr>
        </p:nvSpPr>
        <p:spPr/>
        <p:txBody>
          <a:bodyPr/>
          <a:lstStyle/>
          <a:p>
            <a:r>
              <a:rPr lang="nl-NL"/>
              <a:t>A decorator is a function that takes another function and extends the behavior of the latter function without explicitly modifying it.</a:t>
            </a:r>
          </a:p>
          <a:p>
            <a:endParaRPr lang="nl-NL"/>
          </a:p>
          <a:p>
            <a:r>
              <a:rPr lang="nl-NL"/>
              <a:t>Functions are first-class citizens:</a:t>
            </a:r>
          </a:p>
          <a:p>
            <a:pPr lvl="1"/>
            <a:r>
              <a:rPr lang="nl-NL"/>
              <a:t>functions can be passed around and used as arguments.</a:t>
            </a:r>
          </a:p>
          <a:p>
            <a:pPr lvl="1"/>
            <a:r>
              <a:rPr lang="nl-NL"/>
              <a:t>functions can be defined inside other functions. Such functions are called inner functions.</a:t>
            </a:r>
          </a:p>
          <a:p>
            <a:pPr lvl="1"/>
            <a:r>
              <a:rPr lang="nl-NL"/>
              <a:t>functions can be returned as return values. </a:t>
            </a:r>
          </a:p>
          <a:p>
            <a:endParaRPr lang="nl-NL"/>
          </a:p>
          <a:p>
            <a:pPr marL="0" indent="0">
              <a:buNone/>
            </a:pPr>
            <a:endParaRPr lang="nl-NL"/>
          </a:p>
          <a:p>
            <a:pPr marL="0" indent="0">
              <a:buNone/>
            </a:pPr>
            <a:endParaRPr lang="nl-NL"/>
          </a:p>
        </p:txBody>
      </p:sp>
      <p:sp>
        <p:nvSpPr>
          <p:cNvPr id="5" name="Tekstvak 4">
            <a:extLst>
              <a:ext uri="{FF2B5EF4-FFF2-40B4-BE49-F238E27FC236}">
                <a16:creationId xmlns:a16="http://schemas.microsoft.com/office/drawing/2014/main" id="{9778BA41-997E-B8A6-80B5-984DEB21DF35}"/>
              </a:ext>
            </a:extLst>
          </p:cNvPr>
          <p:cNvSpPr txBox="1"/>
          <p:nvPr/>
        </p:nvSpPr>
        <p:spPr>
          <a:xfrm>
            <a:off x="575815" y="5341310"/>
            <a:ext cx="8928991" cy="1815882"/>
          </a:xfrm>
          <a:prstGeom prst="rect">
            <a:avLst/>
          </a:prstGeom>
          <a:solidFill>
            <a:schemeClr val="bg1">
              <a:lumMod val="85000"/>
            </a:schemeClr>
          </a:solidFill>
          <a:ln>
            <a:solidFill>
              <a:schemeClr val="tx1">
                <a:lumMod val="50000"/>
                <a:lumOff val="50000"/>
              </a:schemeClr>
            </a:solidFill>
          </a:ln>
        </p:spPr>
        <p:txBody>
          <a:bodyPr wrap="square">
            <a:spAutoFit/>
          </a:bodyPr>
          <a:lstStyle/>
          <a:p>
            <a:r>
              <a:rPr lang="nl-NL" sz="1600">
                <a:solidFill>
                  <a:srgbClr val="071591"/>
                </a:solidFill>
                <a:effectLst/>
                <a:latin typeface="Consolas" panose="020B0609020204030204" pitchFamily="49" charset="0"/>
                <a:cs typeface="Consolas" panose="020B0609020204030204" pitchFamily="49" charset="0"/>
              </a:rPr>
              <a:t>def </a:t>
            </a:r>
            <a:r>
              <a:rPr lang="nl-NL" sz="1600">
                <a:solidFill>
                  <a:srgbClr val="000000"/>
                </a:solidFill>
                <a:effectLst/>
                <a:latin typeface="Consolas" panose="020B0609020204030204" pitchFamily="49" charset="0"/>
                <a:cs typeface="Consolas" panose="020B0609020204030204" pitchFamily="49" charset="0"/>
              </a:rPr>
              <a:t>my_decorator</a:t>
            </a:r>
            <a:r>
              <a:rPr lang="nl-NL" sz="1600">
                <a:solidFill>
                  <a:srgbClr val="262626"/>
                </a:solidFill>
                <a:effectLst/>
                <a:latin typeface="Consolas" panose="020B0609020204030204" pitchFamily="49" charset="0"/>
                <a:cs typeface="Consolas" panose="020B0609020204030204" pitchFamily="49" charset="0"/>
              </a:rPr>
              <a:t>(f):</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071591"/>
                </a:solidFill>
                <a:effectLst/>
                <a:latin typeface="Consolas" panose="020B0609020204030204" pitchFamily="49" charset="0"/>
                <a:cs typeface="Consolas" panose="020B0609020204030204" pitchFamily="49" charset="0"/>
              </a:rPr>
              <a:t>def </a:t>
            </a:r>
            <a:r>
              <a:rPr lang="nl-NL" sz="1600">
                <a:solidFill>
                  <a:srgbClr val="000000"/>
                </a:solidFill>
                <a:effectLst/>
                <a:latin typeface="Consolas" panose="020B0609020204030204" pitchFamily="49" charset="0"/>
                <a:cs typeface="Consolas" panose="020B0609020204030204" pitchFamily="49" charset="0"/>
              </a:rPr>
              <a:t>wrapper</a:t>
            </a:r>
            <a:r>
              <a:rPr lang="nl-NL" sz="1600">
                <a:solidFill>
                  <a:srgbClr val="262626"/>
                </a:solidFill>
                <a:effectLst/>
                <a:latin typeface="Consolas" panose="020B0609020204030204" pitchFamily="49" charset="0"/>
                <a:cs typeface="Consolas" panose="020B0609020204030204" pitchFamily="49" charset="0"/>
              </a:rPr>
              <a:t>(*args, **kwargs):</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808080"/>
                </a:solidFill>
                <a:effectLst/>
                <a:latin typeface="Consolas" panose="020B0609020204030204" pitchFamily="49" charset="0"/>
                <a:cs typeface="Consolas" panose="020B0609020204030204" pitchFamily="49" charset="0"/>
              </a:rPr>
              <a:t># do something</a:t>
            </a:r>
            <a:br>
              <a:rPr lang="nl-NL" sz="1600">
                <a:solidFill>
                  <a:srgbClr val="808080"/>
                </a:solidFill>
                <a:effectLst/>
                <a:latin typeface="Consolas" panose="020B0609020204030204" pitchFamily="49" charset="0"/>
                <a:cs typeface="Consolas" panose="020B0609020204030204" pitchFamily="49" charset="0"/>
              </a:rPr>
            </a:br>
            <a:r>
              <a:rPr lang="nl-NL" sz="1600">
                <a:solidFill>
                  <a:srgbClr val="808080"/>
                </a:solidFill>
                <a:effectLst/>
                <a:latin typeface="Consolas" panose="020B0609020204030204" pitchFamily="49" charset="0"/>
                <a:cs typeface="Consolas" panose="020B0609020204030204" pitchFamily="49" charset="0"/>
              </a:rPr>
              <a:t>        </a:t>
            </a:r>
            <a:r>
              <a:rPr lang="nl-NL" sz="1600">
                <a:solidFill>
                  <a:srgbClr val="262626"/>
                </a:solidFill>
                <a:effectLst/>
                <a:latin typeface="Consolas" panose="020B0609020204030204" pitchFamily="49" charset="0"/>
                <a:cs typeface="Consolas" panose="020B0609020204030204" pitchFamily="49" charset="0"/>
              </a:rPr>
              <a:t>return_value = </a:t>
            </a:r>
            <a:r>
              <a:rPr lang="nl-NL" sz="1600">
                <a:solidFill>
                  <a:srgbClr val="000000"/>
                </a:solidFill>
                <a:effectLst/>
                <a:latin typeface="Consolas" panose="020B0609020204030204" pitchFamily="49" charset="0"/>
                <a:cs typeface="Consolas" panose="020B0609020204030204" pitchFamily="49" charset="0"/>
              </a:rPr>
              <a:t>f</a:t>
            </a:r>
            <a:r>
              <a:rPr lang="nl-NL" sz="1600">
                <a:solidFill>
                  <a:srgbClr val="262626"/>
                </a:solidFill>
                <a:effectLst/>
                <a:latin typeface="Consolas" panose="020B0609020204030204" pitchFamily="49" charset="0"/>
                <a:cs typeface="Consolas" panose="020B0609020204030204" pitchFamily="49" charset="0"/>
              </a:rPr>
              <a:t>(*args, **kwargs)</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808080"/>
                </a:solidFill>
                <a:effectLst/>
                <a:latin typeface="Consolas" panose="020B0609020204030204" pitchFamily="49" charset="0"/>
                <a:cs typeface="Consolas" panose="020B0609020204030204" pitchFamily="49" charset="0"/>
              </a:rPr>
              <a:t># do something</a:t>
            </a:r>
            <a:br>
              <a:rPr lang="nl-NL" sz="1600">
                <a:solidFill>
                  <a:srgbClr val="808080"/>
                </a:solidFill>
                <a:effectLst/>
                <a:latin typeface="Consolas" panose="020B0609020204030204" pitchFamily="49" charset="0"/>
                <a:cs typeface="Consolas" panose="020B0609020204030204" pitchFamily="49" charset="0"/>
              </a:rPr>
            </a:br>
            <a:r>
              <a:rPr lang="nl-NL" sz="1600">
                <a:solidFill>
                  <a:srgbClr val="808080"/>
                </a:solidFill>
                <a:effectLst/>
                <a:latin typeface="Consolas" panose="020B0609020204030204" pitchFamily="49" charset="0"/>
                <a:cs typeface="Consolas" panose="020B0609020204030204" pitchFamily="49" charset="0"/>
              </a:rPr>
              <a:t>        </a:t>
            </a:r>
            <a:r>
              <a:rPr lang="nl-NL" sz="1600">
                <a:solidFill>
                  <a:srgbClr val="071591"/>
                </a:solidFill>
                <a:effectLst/>
                <a:latin typeface="Consolas" panose="020B0609020204030204" pitchFamily="49" charset="0"/>
                <a:cs typeface="Consolas" panose="020B0609020204030204" pitchFamily="49" charset="0"/>
              </a:rPr>
              <a:t>return </a:t>
            </a:r>
            <a:r>
              <a:rPr lang="nl-NL" sz="1600">
                <a:solidFill>
                  <a:srgbClr val="262626"/>
                </a:solidFill>
                <a:effectLst/>
                <a:latin typeface="Consolas" panose="020B0609020204030204" pitchFamily="49" charset="0"/>
                <a:cs typeface="Consolas" panose="020B0609020204030204" pitchFamily="49" charset="0"/>
              </a:rPr>
              <a:t>return_value</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071591"/>
                </a:solidFill>
                <a:effectLst/>
                <a:latin typeface="Consolas" panose="020B0609020204030204" pitchFamily="49" charset="0"/>
                <a:cs typeface="Consolas" panose="020B0609020204030204" pitchFamily="49" charset="0"/>
              </a:rPr>
              <a:t>return </a:t>
            </a:r>
            <a:r>
              <a:rPr lang="nl-NL" sz="1600">
                <a:solidFill>
                  <a:srgbClr val="262626"/>
                </a:solidFill>
                <a:effectLst/>
                <a:latin typeface="Consolas" panose="020B0609020204030204" pitchFamily="49" charset="0"/>
                <a:cs typeface="Consolas" panose="020B0609020204030204" pitchFamily="49" charset="0"/>
              </a:rPr>
              <a:t>wrapper</a:t>
            </a:r>
          </a:p>
        </p:txBody>
      </p:sp>
    </p:spTree>
    <p:extLst>
      <p:ext uri="{BB962C8B-B14F-4D97-AF65-F5344CB8AC3E}">
        <p14:creationId xmlns:p14="http://schemas.microsoft.com/office/powerpoint/2010/main" val="1276216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48CEC2-C01B-8A92-C38B-22F8782270D8}"/>
              </a:ext>
            </a:extLst>
          </p:cNvPr>
          <p:cNvSpPr>
            <a:spLocks noGrp="1"/>
          </p:cNvSpPr>
          <p:nvPr>
            <p:ph type="title"/>
          </p:nvPr>
        </p:nvSpPr>
        <p:spPr/>
        <p:txBody>
          <a:bodyPr/>
          <a:lstStyle/>
          <a:p>
            <a:r>
              <a:rPr lang="nl-NL"/>
              <a:t>Functools</a:t>
            </a:r>
          </a:p>
        </p:txBody>
      </p:sp>
      <p:sp>
        <p:nvSpPr>
          <p:cNvPr id="3" name="Tijdelijke aanduiding voor inhoud 2">
            <a:extLst>
              <a:ext uri="{FF2B5EF4-FFF2-40B4-BE49-F238E27FC236}">
                <a16:creationId xmlns:a16="http://schemas.microsoft.com/office/drawing/2014/main" id="{A39AFCF6-FB2A-4996-0539-B56A87FF0372}"/>
              </a:ext>
            </a:extLst>
          </p:cNvPr>
          <p:cNvSpPr>
            <a:spLocks noGrp="1"/>
          </p:cNvSpPr>
          <p:nvPr>
            <p:ph idx="1"/>
          </p:nvPr>
        </p:nvSpPr>
        <p:spPr/>
        <p:txBody>
          <a:bodyPr/>
          <a:lstStyle/>
          <a:p>
            <a:r>
              <a:rPr lang="nl-NL"/>
              <a:t>higher order functions</a:t>
            </a:r>
          </a:p>
          <a:p>
            <a:r>
              <a:rPr lang="nl-NL"/>
              <a:t>functional programming: map, filter, sorted, reduce</a:t>
            </a:r>
          </a:p>
          <a:p>
            <a:r>
              <a:rPr lang="nl-NL"/>
              <a:t>closure</a:t>
            </a:r>
          </a:p>
          <a:p>
            <a:r>
              <a:rPr lang="nl-NL"/>
              <a:t>partial</a:t>
            </a:r>
          </a:p>
          <a:p>
            <a:r>
              <a:rPr lang="nl-NL"/>
              <a:t>decorators</a:t>
            </a:r>
          </a:p>
          <a:p>
            <a:endParaRPr lang="nl-NL"/>
          </a:p>
          <a:p>
            <a:endParaRPr lang="nl-NL"/>
          </a:p>
        </p:txBody>
      </p:sp>
    </p:spTree>
    <p:extLst>
      <p:ext uri="{BB962C8B-B14F-4D97-AF65-F5344CB8AC3E}">
        <p14:creationId xmlns:p14="http://schemas.microsoft.com/office/powerpoint/2010/main" val="2190657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2F7784-6661-A4F8-426E-3B56C886235A}"/>
              </a:ext>
            </a:extLst>
          </p:cNvPr>
          <p:cNvSpPr>
            <a:spLocks noGrp="1"/>
          </p:cNvSpPr>
          <p:nvPr>
            <p:ph type="title"/>
          </p:nvPr>
        </p:nvSpPr>
        <p:spPr/>
        <p:txBody>
          <a:bodyPr/>
          <a:lstStyle/>
          <a:p>
            <a:r>
              <a:rPr lang="nl-NL"/>
              <a:t>Closures</a:t>
            </a:r>
          </a:p>
        </p:txBody>
      </p:sp>
      <p:sp>
        <p:nvSpPr>
          <p:cNvPr id="3" name="Tijdelijke aanduiding voor inhoud 2">
            <a:extLst>
              <a:ext uri="{FF2B5EF4-FFF2-40B4-BE49-F238E27FC236}">
                <a16:creationId xmlns:a16="http://schemas.microsoft.com/office/drawing/2014/main" id="{48C0351F-A21B-DE3E-2CED-F8BAB4B51EFA}"/>
              </a:ext>
            </a:extLst>
          </p:cNvPr>
          <p:cNvSpPr>
            <a:spLocks noGrp="1"/>
          </p:cNvSpPr>
          <p:nvPr>
            <p:ph idx="1"/>
          </p:nvPr>
        </p:nvSpPr>
        <p:spPr/>
        <p:txBody>
          <a:bodyPr/>
          <a:lstStyle/>
          <a:p>
            <a:r>
              <a:rPr lang="nl-NL"/>
              <a:t>A closure is a function defined within an other function</a:t>
            </a:r>
          </a:p>
          <a:p>
            <a:r>
              <a:rPr lang="nl-NL"/>
              <a:t>The inner function retains the variables during definition</a:t>
            </a:r>
          </a:p>
        </p:txBody>
      </p:sp>
      <p:sp>
        <p:nvSpPr>
          <p:cNvPr id="4" name="Rechthoek 3">
            <a:extLst>
              <a:ext uri="{FF2B5EF4-FFF2-40B4-BE49-F238E27FC236}">
                <a16:creationId xmlns:a16="http://schemas.microsoft.com/office/drawing/2014/main" id="{646FE346-2494-3FC7-7567-6B01A0F09442}"/>
              </a:ext>
            </a:extLst>
          </p:cNvPr>
          <p:cNvSpPr/>
          <p:nvPr/>
        </p:nvSpPr>
        <p:spPr>
          <a:xfrm>
            <a:off x="575815" y="5134920"/>
            <a:ext cx="8928991"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def</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say():</a:t>
            </a: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greeting = </a:t>
            </a:r>
            <a:r>
              <a:rPr lang="nl-NL" b="1" dirty="0">
                <a:solidFill>
                  <a:srgbClr val="A31515"/>
                </a:solidFill>
                <a:latin typeface="Menlo" panose="020B0609030804020204" pitchFamily="49" charset="0"/>
              </a:rPr>
              <a:t>'Hello'</a:t>
            </a:r>
            <a:endPar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endParaRPr>
          </a:p>
          <a:p>
            <a:endPar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endParaRPr>
          </a:p>
          <a:p>
            <a:r>
              <a:rPr lang="nl-NL" b="1" dirty="0" err="1">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00FF"/>
                </a:solidFill>
                <a:latin typeface="Menlo" panose="020B0609030804020204" pitchFamily="49" charset="0"/>
              </a:rPr>
              <a:t>def</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display():</a:t>
            </a: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00FF"/>
                </a:solidFill>
                <a:latin typeface="Menlo" panose="020B0609030804020204" pitchFamily="49" charset="0"/>
              </a:rPr>
              <a:t>nonlocal</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greeting</a:t>
            </a: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print(greeting)</a:t>
            </a:r>
          </a:p>
          <a:p>
            <a:endPar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endParaRP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r>
              <a:rPr lang="nl-NL" b="1" dirty="0">
                <a:solidFill>
                  <a:srgbClr val="0000FF"/>
                </a:solidFill>
                <a:latin typeface="Menlo" panose="020B0609030804020204" pitchFamily="49" charset="0"/>
              </a:rPr>
              <a:t>return</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display </a:t>
            </a:r>
          </a:p>
        </p:txBody>
      </p:sp>
    </p:spTree>
    <p:extLst>
      <p:ext uri="{BB962C8B-B14F-4D97-AF65-F5344CB8AC3E}">
        <p14:creationId xmlns:p14="http://schemas.microsoft.com/office/powerpoint/2010/main" val="830353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E5C315-EB11-9364-680F-2DB9A0E67906}"/>
              </a:ext>
            </a:extLst>
          </p:cNvPr>
          <p:cNvSpPr>
            <a:spLocks noGrp="1"/>
          </p:cNvSpPr>
          <p:nvPr>
            <p:ph type="title"/>
          </p:nvPr>
        </p:nvSpPr>
        <p:spPr/>
        <p:txBody>
          <a:bodyPr/>
          <a:lstStyle/>
          <a:p>
            <a:r>
              <a:rPr lang="nl-NL"/>
              <a:t>Classes</a:t>
            </a:r>
          </a:p>
        </p:txBody>
      </p:sp>
      <p:sp>
        <p:nvSpPr>
          <p:cNvPr id="3" name="Tijdelijke aanduiding voor inhoud 2">
            <a:extLst>
              <a:ext uri="{FF2B5EF4-FFF2-40B4-BE49-F238E27FC236}">
                <a16:creationId xmlns:a16="http://schemas.microsoft.com/office/drawing/2014/main" id="{A5342E5C-C28D-647B-2917-CF75983B82C1}"/>
              </a:ext>
            </a:extLst>
          </p:cNvPr>
          <p:cNvSpPr>
            <a:spLocks noGrp="1"/>
          </p:cNvSpPr>
          <p:nvPr>
            <p:ph idx="1"/>
          </p:nvPr>
        </p:nvSpPr>
        <p:spPr/>
        <p:txBody>
          <a:bodyPr/>
          <a:lstStyle/>
          <a:p>
            <a:r>
              <a:rPr lang="nl-NL"/>
              <a:t>Decorators</a:t>
            </a:r>
          </a:p>
          <a:p>
            <a:pPr lvl="1"/>
            <a:r>
              <a:rPr lang="nl-NL"/>
              <a:t>@classmethod</a:t>
            </a:r>
          </a:p>
          <a:p>
            <a:pPr lvl="1"/>
            <a:r>
              <a:rPr lang="nl-NL"/>
              <a:t>@staticmethod</a:t>
            </a:r>
          </a:p>
          <a:p>
            <a:pPr lvl="1"/>
            <a:r>
              <a:rPr lang="nl-NL"/>
              <a:t>@property</a:t>
            </a:r>
          </a:p>
          <a:p>
            <a:pPr lvl="1"/>
            <a:r>
              <a:rPr lang="nl-NL"/>
              <a:t>@&lt;property&gt;.setter</a:t>
            </a:r>
          </a:p>
          <a:p>
            <a:pPr lvl="1"/>
            <a:endParaRPr lang="nl-NL"/>
          </a:p>
          <a:p>
            <a:r>
              <a:rPr lang="nl-NL"/>
              <a:t>Inheritance</a:t>
            </a:r>
          </a:p>
          <a:p>
            <a:pPr lvl="1"/>
            <a:r>
              <a:rPr lang="nl-NL"/>
              <a:t>super()</a:t>
            </a:r>
          </a:p>
          <a:p>
            <a:pPr lvl="1"/>
            <a:r>
              <a:rPr lang="nl-NL"/>
              <a:t>multiple inheritance, MRO</a:t>
            </a:r>
          </a:p>
          <a:p>
            <a:pPr lvl="1"/>
            <a:endParaRPr lang="nl-NL"/>
          </a:p>
          <a:p>
            <a:endParaRPr lang="nl-NL"/>
          </a:p>
        </p:txBody>
      </p:sp>
    </p:spTree>
    <p:extLst>
      <p:ext uri="{BB962C8B-B14F-4D97-AF65-F5344CB8AC3E}">
        <p14:creationId xmlns:p14="http://schemas.microsoft.com/office/powerpoint/2010/main" val="3265337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364B0A-536D-A1D4-CBD9-4FE92E650C5E}"/>
              </a:ext>
            </a:extLst>
          </p:cNvPr>
          <p:cNvSpPr>
            <a:spLocks noGrp="1"/>
          </p:cNvSpPr>
          <p:nvPr>
            <p:ph type="title"/>
          </p:nvPr>
        </p:nvSpPr>
        <p:spPr/>
        <p:txBody>
          <a:bodyPr/>
          <a:lstStyle/>
          <a:p>
            <a:r>
              <a:rPr lang="nl-NL"/>
              <a:t>Functional Programming</a:t>
            </a:r>
          </a:p>
        </p:txBody>
      </p:sp>
      <p:sp>
        <p:nvSpPr>
          <p:cNvPr id="3" name="Tijdelijke aanduiding voor inhoud 2">
            <a:extLst>
              <a:ext uri="{FF2B5EF4-FFF2-40B4-BE49-F238E27FC236}">
                <a16:creationId xmlns:a16="http://schemas.microsoft.com/office/drawing/2014/main" id="{B11ACC5B-F9CB-1D24-246B-7667F20322CA}"/>
              </a:ext>
            </a:extLst>
          </p:cNvPr>
          <p:cNvSpPr>
            <a:spLocks noGrp="1"/>
          </p:cNvSpPr>
          <p:nvPr>
            <p:ph idx="1"/>
          </p:nvPr>
        </p:nvSpPr>
        <p:spPr/>
        <p:txBody>
          <a:bodyPr/>
          <a:lstStyle/>
          <a:p>
            <a:r>
              <a:rPr lang="nl-NL"/>
              <a:t>Pure functions</a:t>
            </a:r>
          </a:p>
          <a:p>
            <a:endParaRPr lang="nl-NL"/>
          </a:p>
          <a:p>
            <a:r>
              <a:rPr lang="nl-NL"/>
              <a:t>No side-effects</a:t>
            </a:r>
          </a:p>
          <a:p>
            <a:pPr lvl="1"/>
            <a:r>
              <a:rPr lang="nl-NL"/>
              <a:t>no printing</a:t>
            </a:r>
          </a:p>
          <a:p>
            <a:pPr lvl="1"/>
            <a:r>
              <a:rPr lang="nl-NL"/>
              <a:t>no globals</a:t>
            </a:r>
          </a:p>
          <a:p>
            <a:endParaRPr lang="nl-NL"/>
          </a:p>
          <a:p>
            <a:r>
              <a:rPr lang="nl-NL"/>
              <a:t>Built-in functions</a:t>
            </a:r>
          </a:p>
          <a:p>
            <a:pPr lvl="1"/>
            <a:r>
              <a:rPr lang="nl-NL"/>
              <a:t>map</a:t>
            </a:r>
          </a:p>
          <a:p>
            <a:pPr lvl="1"/>
            <a:r>
              <a:rPr lang="nl-NL"/>
              <a:t>filter</a:t>
            </a:r>
          </a:p>
          <a:p>
            <a:pPr lvl="1"/>
            <a:r>
              <a:rPr lang="nl-NL"/>
              <a:t>sorted</a:t>
            </a:r>
          </a:p>
          <a:p>
            <a:pPr lvl="1"/>
            <a:r>
              <a:rPr lang="nl-NL"/>
              <a:t>reduce</a:t>
            </a:r>
          </a:p>
          <a:p>
            <a:pPr lvl="1"/>
            <a:endParaRPr lang="nl-NL"/>
          </a:p>
          <a:p>
            <a:r>
              <a:rPr lang="nl-NL"/>
              <a:t>Lambda</a:t>
            </a:r>
          </a:p>
          <a:p>
            <a:endParaRPr lang="nl-NL"/>
          </a:p>
          <a:p>
            <a:endParaRPr lang="nl-NL"/>
          </a:p>
        </p:txBody>
      </p:sp>
      <p:grpSp>
        <p:nvGrpSpPr>
          <p:cNvPr id="4" name="Groep 3">
            <a:extLst>
              <a:ext uri="{FF2B5EF4-FFF2-40B4-BE49-F238E27FC236}">
                <a16:creationId xmlns:a16="http://schemas.microsoft.com/office/drawing/2014/main" id="{3367554D-7E1D-1D8E-DEEA-22B3BF594945}"/>
              </a:ext>
            </a:extLst>
          </p:cNvPr>
          <p:cNvGrpSpPr/>
          <p:nvPr/>
        </p:nvGrpSpPr>
        <p:grpSpPr>
          <a:xfrm>
            <a:off x="3312120" y="3563813"/>
            <a:ext cx="6485499" cy="1208920"/>
            <a:chOff x="2011197" y="4399513"/>
            <a:chExt cx="6485499" cy="1064904"/>
          </a:xfrm>
        </p:grpSpPr>
        <p:sp>
          <p:nvSpPr>
            <p:cNvPr id="5" name="Vrije vorm 4">
              <a:extLst>
                <a:ext uri="{FF2B5EF4-FFF2-40B4-BE49-F238E27FC236}">
                  <a16:creationId xmlns:a16="http://schemas.microsoft.com/office/drawing/2014/main" id="{C84349CE-0DD5-7370-A895-BB38E0D33AD9}"/>
                </a:ext>
              </a:extLst>
            </p:cNvPr>
            <p:cNvSpPr/>
            <p:nvPr/>
          </p:nvSpPr>
          <p:spPr>
            <a:xfrm>
              <a:off x="2520032" y="4499917"/>
              <a:ext cx="1009976" cy="864097"/>
            </a:xfrm>
            <a:custGeom>
              <a:avLst/>
              <a:gdLst>
                <a:gd name="connsiteX0" fmla="*/ 0 w 1524000"/>
                <a:gd name="connsiteY0" fmla="*/ 0 h 1393372"/>
                <a:gd name="connsiteX1" fmla="*/ 435429 w 1524000"/>
                <a:gd name="connsiteY1" fmla="*/ 326572 h 1393372"/>
                <a:gd name="connsiteX2" fmla="*/ 1524000 w 1524000"/>
                <a:gd name="connsiteY2" fmla="*/ 348343 h 1393372"/>
                <a:gd name="connsiteX3" fmla="*/ 1524000 w 1524000"/>
                <a:gd name="connsiteY3" fmla="*/ 1110343 h 1393372"/>
                <a:gd name="connsiteX4" fmla="*/ 457200 w 1524000"/>
                <a:gd name="connsiteY4" fmla="*/ 1088572 h 1393372"/>
                <a:gd name="connsiteX5" fmla="*/ 65315 w 1524000"/>
                <a:gd name="connsiteY5" fmla="*/ 1393372 h 1393372"/>
                <a:gd name="connsiteX0" fmla="*/ 26125 w 1550125"/>
                <a:gd name="connsiteY0" fmla="*/ 0 h 1502150"/>
                <a:gd name="connsiteX1" fmla="*/ 461554 w 1550125"/>
                <a:gd name="connsiteY1" fmla="*/ 326572 h 1502150"/>
                <a:gd name="connsiteX2" fmla="*/ 1550125 w 1550125"/>
                <a:gd name="connsiteY2" fmla="*/ 348343 h 1502150"/>
                <a:gd name="connsiteX3" fmla="*/ 1550125 w 1550125"/>
                <a:gd name="connsiteY3" fmla="*/ 1110343 h 1502150"/>
                <a:gd name="connsiteX4" fmla="*/ 483325 w 1550125"/>
                <a:gd name="connsiteY4" fmla="*/ 1088572 h 1502150"/>
                <a:gd name="connsiteX5" fmla="*/ 0 w 1550125"/>
                <a:gd name="connsiteY5" fmla="*/ 1502150 h 1502150"/>
                <a:gd name="connsiteX0" fmla="*/ 0 w 1560238"/>
                <a:gd name="connsiteY0" fmla="*/ 0 h 1493957"/>
                <a:gd name="connsiteX1" fmla="*/ 471667 w 1560238"/>
                <a:gd name="connsiteY1" fmla="*/ 318379 h 1493957"/>
                <a:gd name="connsiteX2" fmla="*/ 1560238 w 1560238"/>
                <a:gd name="connsiteY2" fmla="*/ 340150 h 1493957"/>
                <a:gd name="connsiteX3" fmla="*/ 1560238 w 1560238"/>
                <a:gd name="connsiteY3" fmla="*/ 1102150 h 1493957"/>
                <a:gd name="connsiteX4" fmla="*/ 493438 w 1560238"/>
                <a:gd name="connsiteY4" fmla="*/ 1080379 h 1493957"/>
                <a:gd name="connsiteX5" fmla="*/ 10113 w 1560238"/>
                <a:gd name="connsiteY5" fmla="*/ 1493957 h 1493957"/>
                <a:gd name="connsiteX0" fmla="*/ 113096 w 1550125"/>
                <a:gd name="connsiteY0" fmla="*/ 0 h 1477569"/>
                <a:gd name="connsiteX1" fmla="*/ 461554 w 1550125"/>
                <a:gd name="connsiteY1" fmla="*/ 301991 h 1477569"/>
                <a:gd name="connsiteX2" fmla="*/ 1550125 w 1550125"/>
                <a:gd name="connsiteY2" fmla="*/ 323762 h 1477569"/>
                <a:gd name="connsiteX3" fmla="*/ 1550125 w 1550125"/>
                <a:gd name="connsiteY3" fmla="*/ 1085762 h 1477569"/>
                <a:gd name="connsiteX4" fmla="*/ 483325 w 1550125"/>
                <a:gd name="connsiteY4" fmla="*/ 1063991 h 1477569"/>
                <a:gd name="connsiteX5" fmla="*/ 0 w 1550125"/>
                <a:gd name="connsiteY5" fmla="*/ 1477569 h 1477569"/>
                <a:gd name="connsiteX0" fmla="*/ 0 w 1552991"/>
                <a:gd name="connsiteY0" fmla="*/ 0 h 1461181"/>
                <a:gd name="connsiteX1" fmla="*/ 464420 w 1552991"/>
                <a:gd name="connsiteY1" fmla="*/ 285603 h 1461181"/>
                <a:gd name="connsiteX2" fmla="*/ 1552991 w 1552991"/>
                <a:gd name="connsiteY2" fmla="*/ 307374 h 1461181"/>
                <a:gd name="connsiteX3" fmla="*/ 1552991 w 1552991"/>
                <a:gd name="connsiteY3" fmla="*/ 1069374 h 1461181"/>
                <a:gd name="connsiteX4" fmla="*/ 486191 w 1552991"/>
                <a:gd name="connsiteY4" fmla="*/ 1047603 h 1461181"/>
                <a:gd name="connsiteX5" fmla="*/ 2866 w 1552991"/>
                <a:gd name="connsiteY5" fmla="*/ 1461181 h 1461181"/>
                <a:gd name="connsiteX0" fmla="*/ 0 w 1552991"/>
                <a:gd name="connsiteY0" fmla="*/ 0 h 1502152"/>
                <a:gd name="connsiteX1" fmla="*/ 464420 w 1552991"/>
                <a:gd name="connsiteY1" fmla="*/ 326574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35458 w 1552991"/>
                <a:gd name="connsiteY4" fmla="*/ 1137737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080380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28211 w 1552991"/>
                <a:gd name="connsiteY4" fmla="*/ 1154125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93438 w 1552991"/>
                <a:gd name="connsiteY4" fmla="*/ 1039412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2678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991" h="1502152">
                  <a:moveTo>
                    <a:pt x="0" y="0"/>
                  </a:moveTo>
                  <a:lnTo>
                    <a:pt x="442678" y="392125"/>
                  </a:lnTo>
                  <a:lnTo>
                    <a:pt x="1552991" y="389314"/>
                  </a:lnTo>
                  <a:lnTo>
                    <a:pt x="1552991" y="1118540"/>
                  </a:lnTo>
                  <a:lnTo>
                    <a:pt x="449954" y="1121351"/>
                  </a:lnTo>
                  <a:lnTo>
                    <a:pt x="2866" y="1502152"/>
                  </a:lnTo>
                </a:path>
              </a:pathLst>
            </a:cu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Vrije vorm 5">
              <a:extLst>
                <a:ext uri="{FF2B5EF4-FFF2-40B4-BE49-F238E27FC236}">
                  <a16:creationId xmlns:a16="http://schemas.microsoft.com/office/drawing/2014/main" id="{51FC89BF-F264-FE82-D92A-1BF595558B5E}"/>
                </a:ext>
              </a:extLst>
            </p:cNvPr>
            <p:cNvSpPr/>
            <p:nvPr/>
          </p:nvSpPr>
          <p:spPr>
            <a:xfrm rot="10800000">
              <a:off x="6661383" y="4499916"/>
              <a:ext cx="1009976" cy="864097"/>
            </a:xfrm>
            <a:custGeom>
              <a:avLst/>
              <a:gdLst>
                <a:gd name="connsiteX0" fmla="*/ 0 w 1524000"/>
                <a:gd name="connsiteY0" fmla="*/ 0 h 1393372"/>
                <a:gd name="connsiteX1" fmla="*/ 435429 w 1524000"/>
                <a:gd name="connsiteY1" fmla="*/ 326572 h 1393372"/>
                <a:gd name="connsiteX2" fmla="*/ 1524000 w 1524000"/>
                <a:gd name="connsiteY2" fmla="*/ 348343 h 1393372"/>
                <a:gd name="connsiteX3" fmla="*/ 1524000 w 1524000"/>
                <a:gd name="connsiteY3" fmla="*/ 1110343 h 1393372"/>
                <a:gd name="connsiteX4" fmla="*/ 457200 w 1524000"/>
                <a:gd name="connsiteY4" fmla="*/ 1088572 h 1393372"/>
                <a:gd name="connsiteX5" fmla="*/ 65315 w 1524000"/>
                <a:gd name="connsiteY5" fmla="*/ 1393372 h 1393372"/>
                <a:gd name="connsiteX0" fmla="*/ 26125 w 1550125"/>
                <a:gd name="connsiteY0" fmla="*/ 0 h 1502150"/>
                <a:gd name="connsiteX1" fmla="*/ 461554 w 1550125"/>
                <a:gd name="connsiteY1" fmla="*/ 326572 h 1502150"/>
                <a:gd name="connsiteX2" fmla="*/ 1550125 w 1550125"/>
                <a:gd name="connsiteY2" fmla="*/ 348343 h 1502150"/>
                <a:gd name="connsiteX3" fmla="*/ 1550125 w 1550125"/>
                <a:gd name="connsiteY3" fmla="*/ 1110343 h 1502150"/>
                <a:gd name="connsiteX4" fmla="*/ 483325 w 1550125"/>
                <a:gd name="connsiteY4" fmla="*/ 1088572 h 1502150"/>
                <a:gd name="connsiteX5" fmla="*/ 0 w 1550125"/>
                <a:gd name="connsiteY5" fmla="*/ 1502150 h 1502150"/>
                <a:gd name="connsiteX0" fmla="*/ 0 w 1560238"/>
                <a:gd name="connsiteY0" fmla="*/ 0 h 1493957"/>
                <a:gd name="connsiteX1" fmla="*/ 471667 w 1560238"/>
                <a:gd name="connsiteY1" fmla="*/ 318379 h 1493957"/>
                <a:gd name="connsiteX2" fmla="*/ 1560238 w 1560238"/>
                <a:gd name="connsiteY2" fmla="*/ 340150 h 1493957"/>
                <a:gd name="connsiteX3" fmla="*/ 1560238 w 1560238"/>
                <a:gd name="connsiteY3" fmla="*/ 1102150 h 1493957"/>
                <a:gd name="connsiteX4" fmla="*/ 493438 w 1560238"/>
                <a:gd name="connsiteY4" fmla="*/ 1080379 h 1493957"/>
                <a:gd name="connsiteX5" fmla="*/ 10113 w 1560238"/>
                <a:gd name="connsiteY5" fmla="*/ 1493957 h 1493957"/>
                <a:gd name="connsiteX0" fmla="*/ 113096 w 1550125"/>
                <a:gd name="connsiteY0" fmla="*/ 0 h 1477569"/>
                <a:gd name="connsiteX1" fmla="*/ 461554 w 1550125"/>
                <a:gd name="connsiteY1" fmla="*/ 301991 h 1477569"/>
                <a:gd name="connsiteX2" fmla="*/ 1550125 w 1550125"/>
                <a:gd name="connsiteY2" fmla="*/ 323762 h 1477569"/>
                <a:gd name="connsiteX3" fmla="*/ 1550125 w 1550125"/>
                <a:gd name="connsiteY3" fmla="*/ 1085762 h 1477569"/>
                <a:gd name="connsiteX4" fmla="*/ 483325 w 1550125"/>
                <a:gd name="connsiteY4" fmla="*/ 1063991 h 1477569"/>
                <a:gd name="connsiteX5" fmla="*/ 0 w 1550125"/>
                <a:gd name="connsiteY5" fmla="*/ 1477569 h 1477569"/>
                <a:gd name="connsiteX0" fmla="*/ 0 w 1552991"/>
                <a:gd name="connsiteY0" fmla="*/ 0 h 1461181"/>
                <a:gd name="connsiteX1" fmla="*/ 464420 w 1552991"/>
                <a:gd name="connsiteY1" fmla="*/ 285603 h 1461181"/>
                <a:gd name="connsiteX2" fmla="*/ 1552991 w 1552991"/>
                <a:gd name="connsiteY2" fmla="*/ 307374 h 1461181"/>
                <a:gd name="connsiteX3" fmla="*/ 1552991 w 1552991"/>
                <a:gd name="connsiteY3" fmla="*/ 1069374 h 1461181"/>
                <a:gd name="connsiteX4" fmla="*/ 486191 w 1552991"/>
                <a:gd name="connsiteY4" fmla="*/ 1047603 h 1461181"/>
                <a:gd name="connsiteX5" fmla="*/ 2866 w 1552991"/>
                <a:gd name="connsiteY5" fmla="*/ 1461181 h 1461181"/>
                <a:gd name="connsiteX0" fmla="*/ 0 w 1552991"/>
                <a:gd name="connsiteY0" fmla="*/ 0 h 1502152"/>
                <a:gd name="connsiteX1" fmla="*/ 464420 w 1552991"/>
                <a:gd name="connsiteY1" fmla="*/ 326574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35458 w 1552991"/>
                <a:gd name="connsiteY4" fmla="*/ 1137737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080380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28211 w 1552991"/>
                <a:gd name="connsiteY4" fmla="*/ 1154125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93438 w 1552991"/>
                <a:gd name="connsiteY4" fmla="*/ 1039412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2678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991" h="1502152">
                  <a:moveTo>
                    <a:pt x="0" y="0"/>
                  </a:moveTo>
                  <a:lnTo>
                    <a:pt x="442678" y="392125"/>
                  </a:lnTo>
                  <a:lnTo>
                    <a:pt x="1552991" y="389314"/>
                  </a:lnTo>
                  <a:lnTo>
                    <a:pt x="1552991" y="1118540"/>
                  </a:lnTo>
                  <a:lnTo>
                    <a:pt x="449954" y="1121351"/>
                  </a:lnTo>
                  <a:lnTo>
                    <a:pt x="2866" y="1502152"/>
                  </a:lnTo>
                </a:path>
              </a:pathLst>
            </a:cu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a:extLst>
                <a:ext uri="{FF2B5EF4-FFF2-40B4-BE49-F238E27FC236}">
                  <a16:creationId xmlns:a16="http://schemas.microsoft.com/office/drawing/2014/main" id="{5A0EE4A0-0127-EAE6-BCE0-081CB91B5E92}"/>
                </a:ext>
              </a:extLst>
            </p:cNvPr>
            <p:cNvSpPr/>
            <p:nvPr/>
          </p:nvSpPr>
          <p:spPr>
            <a:xfrm>
              <a:off x="2011197" y="4747299"/>
              <a:ext cx="941283" cy="369332"/>
            </a:xfrm>
            <a:prstGeom prst="rect">
              <a:avLst/>
            </a:prstGeom>
          </p:spPr>
          <p:txBody>
            <a:bodyPr wrap="none">
              <a:spAutoFit/>
            </a:bodyPr>
            <a:lstStyle/>
            <a:p>
              <a:r>
                <a:rPr lang="nl-NL" dirty="0">
                  <a:solidFill>
                    <a:schemeClr val="tx1">
                      <a:lumMod val="75000"/>
                      <a:lumOff val="25000"/>
                    </a:schemeClr>
                  </a:solidFill>
                </a:rPr>
                <a:t>Input: x</a:t>
              </a:r>
              <a:endParaRPr lang="nl-NL" dirty="0"/>
            </a:p>
          </p:txBody>
        </p:sp>
        <p:sp>
          <p:nvSpPr>
            <p:cNvPr id="8" name="Rechthoek 7">
              <a:extLst>
                <a:ext uri="{FF2B5EF4-FFF2-40B4-BE49-F238E27FC236}">
                  <a16:creationId xmlns:a16="http://schemas.microsoft.com/office/drawing/2014/main" id="{2BF7D7D8-7A3B-1994-17F4-9E3049BCBB84}"/>
                </a:ext>
              </a:extLst>
            </p:cNvPr>
            <p:cNvSpPr/>
            <p:nvPr/>
          </p:nvSpPr>
          <p:spPr>
            <a:xfrm>
              <a:off x="7157868" y="4747299"/>
              <a:ext cx="1338828" cy="369332"/>
            </a:xfrm>
            <a:prstGeom prst="rect">
              <a:avLst/>
            </a:prstGeom>
          </p:spPr>
          <p:txBody>
            <a:bodyPr wrap="none">
              <a:spAutoFit/>
            </a:bodyPr>
            <a:lstStyle/>
            <a:p>
              <a:r>
                <a:rPr lang="nl-NL" dirty="0">
                  <a:solidFill>
                    <a:schemeClr val="tx1">
                      <a:lumMod val="75000"/>
                      <a:lumOff val="25000"/>
                    </a:schemeClr>
                  </a:solidFill>
                </a:rPr>
                <a:t>Output: f(x)</a:t>
              </a:r>
              <a:endParaRPr lang="nl-NL" dirty="0"/>
            </a:p>
          </p:txBody>
        </p:sp>
        <p:cxnSp>
          <p:nvCxnSpPr>
            <p:cNvPr id="9" name="Rechte verbindingslijn met pijl 8">
              <a:extLst>
                <a:ext uri="{FF2B5EF4-FFF2-40B4-BE49-F238E27FC236}">
                  <a16:creationId xmlns:a16="http://schemas.microsoft.com/office/drawing/2014/main" id="{B086054C-91C6-35A6-2354-8F5CF9E93F2D}"/>
                </a:ext>
              </a:extLst>
            </p:cNvPr>
            <p:cNvCxnSpPr>
              <a:cxnSpLocks/>
            </p:cNvCxnSpPr>
            <p:nvPr/>
          </p:nvCxnSpPr>
          <p:spPr>
            <a:xfrm>
              <a:off x="3083861" y="4931965"/>
              <a:ext cx="287100" cy="0"/>
            </a:xfrm>
            <a:prstGeom prst="straightConnector1">
              <a:avLst/>
            </a:prstGeom>
            <a:ln w="38100">
              <a:solidFill>
                <a:schemeClr val="tx1">
                  <a:lumMod val="75000"/>
                  <a:lumOff val="2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963BCE19-DA27-1906-931C-0324C49BC26C}"/>
                </a:ext>
              </a:extLst>
            </p:cNvPr>
            <p:cNvCxnSpPr>
              <a:cxnSpLocks/>
            </p:cNvCxnSpPr>
            <p:nvPr/>
          </p:nvCxnSpPr>
          <p:spPr>
            <a:xfrm>
              <a:off x="6767553" y="4931965"/>
              <a:ext cx="287100" cy="0"/>
            </a:xfrm>
            <a:prstGeom prst="straightConnector1">
              <a:avLst/>
            </a:prstGeom>
            <a:ln w="38100">
              <a:solidFill>
                <a:schemeClr val="tx1">
                  <a:lumMod val="75000"/>
                  <a:lumOff val="2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Afgeronde rechthoek 10">
              <a:extLst>
                <a:ext uri="{FF2B5EF4-FFF2-40B4-BE49-F238E27FC236}">
                  <a16:creationId xmlns:a16="http://schemas.microsoft.com/office/drawing/2014/main" id="{2A2DE944-170B-E80A-D636-937827AF30FA}"/>
                </a:ext>
              </a:extLst>
            </p:cNvPr>
            <p:cNvSpPr/>
            <p:nvPr/>
          </p:nvSpPr>
          <p:spPr>
            <a:xfrm>
              <a:off x="3502411" y="4399513"/>
              <a:ext cx="3158971" cy="1064904"/>
            </a:xfrm>
            <a:prstGeom prst="roundRect">
              <a:avLst/>
            </a:prstGeom>
            <a:solidFill>
              <a:schemeClr val="bg2"/>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4000" dirty="0" err="1">
                  <a:solidFill>
                    <a:schemeClr val="tx1">
                      <a:lumMod val="75000"/>
                      <a:lumOff val="25000"/>
                    </a:schemeClr>
                  </a:solidFill>
                </a:rPr>
                <a:t>Function</a:t>
              </a:r>
              <a:r>
                <a:rPr lang="nl-NL" sz="4000" dirty="0">
                  <a:solidFill>
                    <a:schemeClr val="tx1">
                      <a:lumMod val="75000"/>
                      <a:lumOff val="25000"/>
                    </a:schemeClr>
                  </a:solidFill>
                </a:rPr>
                <a:t>: f</a:t>
              </a:r>
            </a:p>
          </p:txBody>
        </p:sp>
      </p:grpSp>
    </p:spTree>
    <p:extLst>
      <p:ext uri="{BB962C8B-B14F-4D97-AF65-F5344CB8AC3E}">
        <p14:creationId xmlns:p14="http://schemas.microsoft.com/office/powerpoint/2010/main" val="29896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CF5F9B-9A28-075C-C24A-2B81BA9748CE}"/>
              </a:ext>
            </a:extLst>
          </p:cNvPr>
          <p:cNvSpPr>
            <a:spLocks noGrp="1"/>
          </p:cNvSpPr>
          <p:nvPr>
            <p:ph type="title"/>
          </p:nvPr>
        </p:nvSpPr>
        <p:spPr/>
        <p:txBody>
          <a:bodyPr/>
          <a:lstStyle/>
          <a:p>
            <a:r>
              <a:rPr lang="nl-NL"/>
              <a:t>Introduction</a:t>
            </a:r>
          </a:p>
        </p:txBody>
      </p:sp>
    </p:spTree>
    <p:extLst>
      <p:ext uri="{BB962C8B-B14F-4D97-AF65-F5344CB8AC3E}">
        <p14:creationId xmlns:p14="http://schemas.microsoft.com/office/powerpoint/2010/main" val="1179994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A8C2FD-9239-EA4B-9EC9-F2C6FD8EDF71}"/>
              </a:ext>
            </a:extLst>
          </p:cNvPr>
          <p:cNvSpPr>
            <a:spLocks noGrp="1"/>
          </p:cNvSpPr>
          <p:nvPr>
            <p:ph type="title"/>
          </p:nvPr>
        </p:nvSpPr>
        <p:spPr/>
        <p:txBody>
          <a:bodyPr/>
          <a:lstStyle/>
          <a:p>
            <a:r>
              <a:rPr lang="nl-NL" dirty="0"/>
              <a:t>Generator </a:t>
            </a:r>
            <a:r>
              <a:rPr lang="nl-NL" dirty="0" err="1"/>
              <a:t>expression</a:t>
            </a:r>
            <a:endParaRPr lang="nl-NL" dirty="0"/>
          </a:p>
        </p:txBody>
      </p:sp>
      <p:sp>
        <p:nvSpPr>
          <p:cNvPr id="3" name="Tijdelijke aanduiding voor inhoud 2">
            <a:extLst>
              <a:ext uri="{FF2B5EF4-FFF2-40B4-BE49-F238E27FC236}">
                <a16:creationId xmlns:a16="http://schemas.microsoft.com/office/drawing/2014/main" id="{2A7F5F5A-934B-FC4D-A606-3797552D35D3}"/>
              </a:ext>
            </a:extLst>
          </p:cNvPr>
          <p:cNvSpPr>
            <a:spLocks noGrp="1"/>
          </p:cNvSpPr>
          <p:nvPr>
            <p:ph idx="1"/>
          </p:nvPr>
        </p:nvSpPr>
        <p:spPr/>
        <p:txBody>
          <a:bodyPr/>
          <a:lstStyle/>
          <a:p>
            <a:r>
              <a:rPr lang="nl-NL" dirty="0"/>
              <a:t>Generator </a:t>
            </a:r>
            <a:r>
              <a:rPr lang="nl-NL" dirty="0" err="1"/>
              <a:t>expression</a:t>
            </a:r>
            <a:r>
              <a:rPr lang="nl-NL" dirty="0"/>
              <a:t>	( x**2 </a:t>
            </a:r>
            <a:r>
              <a:rPr lang="nl-NL" dirty="0" err="1"/>
              <a:t>for</a:t>
            </a:r>
            <a:r>
              <a:rPr lang="nl-NL" dirty="0"/>
              <a:t> x in range(100) )</a:t>
            </a:r>
          </a:p>
          <a:p>
            <a:endParaRPr lang="nl-NL" dirty="0"/>
          </a:p>
          <a:p>
            <a:endParaRPr lang="nl-NL" dirty="0"/>
          </a:p>
          <a:p>
            <a:endParaRPr lang="nl-NL" dirty="0"/>
          </a:p>
          <a:p>
            <a:endParaRPr lang="nl-NL" dirty="0"/>
          </a:p>
        </p:txBody>
      </p:sp>
      <p:sp>
        <p:nvSpPr>
          <p:cNvPr id="5" name="Rechthoek 4">
            <a:extLst>
              <a:ext uri="{FF2B5EF4-FFF2-40B4-BE49-F238E27FC236}">
                <a16:creationId xmlns:a16="http://schemas.microsoft.com/office/drawing/2014/main" id="{20402A93-E6A4-7944-B1E4-5EF9FBBDC70D}"/>
              </a:ext>
            </a:extLst>
          </p:cNvPr>
          <p:cNvSpPr/>
          <p:nvPr/>
        </p:nvSpPr>
        <p:spPr>
          <a:xfrm>
            <a:off x="575815" y="4931965"/>
            <a:ext cx="8928991"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list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comprehension</a:t>
            </a:r>
            <a:r>
              <a:rPr lang="nl-NL" b="1" dirty="0">
                <a:latin typeface="Menlo" panose="020B0609030804020204" pitchFamily="49" charset="0"/>
                <a:ea typeface="Menlo" panose="020B0609030804020204" pitchFamily="49" charset="0"/>
                <a:cs typeface="Menlo" panose="020B0609030804020204" pitchFamily="49" charset="0"/>
              </a:rPr>
              <a:t> </a:t>
            </a:r>
          </a:p>
          <a:p>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doubles</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 [</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2</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err="1">
                <a:solidFill>
                  <a:srgbClr val="A00000"/>
                </a:solidFill>
                <a:latin typeface="Menlo" panose="020B0609030804020204" pitchFamily="49" charset="0"/>
                <a:ea typeface="Menlo" panose="020B0609030804020204" pitchFamily="49" charset="0"/>
                <a:cs typeface="Menlo" panose="020B0609030804020204" pitchFamily="49" charset="0"/>
              </a:rPr>
              <a:t>for</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in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range</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50</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p>
          <a:p>
            <a:endParaRPr lang="nl-NL" b="1"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generator expression</a:t>
            </a:r>
            <a:endParaRPr lang="nl-NL" b="1" dirty="0">
              <a:latin typeface="Menlo" panose="020B0609030804020204" pitchFamily="49" charset="0"/>
              <a:ea typeface="Menlo" panose="020B0609030804020204" pitchFamily="49" charset="0"/>
              <a:cs typeface="Menlo" panose="020B0609030804020204" pitchFamily="49" charset="0"/>
            </a:endParaRPr>
          </a:p>
          <a:p>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doubles</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 (</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2</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err="1">
                <a:solidFill>
                  <a:srgbClr val="A00000"/>
                </a:solidFill>
                <a:latin typeface="Menlo" panose="020B0609030804020204" pitchFamily="49" charset="0"/>
                <a:ea typeface="Menlo" panose="020B0609030804020204" pitchFamily="49" charset="0"/>
                <a:cs typeface="Menlo" panose="020B0609030804020204" pitchFamily="49" charset="0"/>
              </a:rPr>
              <a:t>for</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in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range</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50</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p>
          <a:p>
            <a:endParaRPr lang="nl-NL" b="1"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same</a:t>
            </a:r>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as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the</a:t>
            </a:r>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list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comprehension</a:t>
            </a:r>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above</a:t>
            </a:r>
            <a:r>
              <a:rPr lang="nl-NL" b="1" dirty="0">
                <a:latin typeface="Menlo" panose="020B0609030804020204" pitchFamily="49" charset="0"/>
                <a:ea typeface="Menlo" panose="020B0609030804020204" pitchFamily="49" charset="0"/>
                <a:cs typeface="Menlo" panose="020B0609030804020204" pitchFamily="49" charset="0"/>
              </a:rPr>
              <a:t> </a:t>
            </a:r>
          </a:p>
          <a:p>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doubles</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list</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2</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err="1">
                <a:solidFill>
                  <a:srgbClr val="A00000"/>
                </a:solidFill>
                <a:latin typeface="Menlo" panose="020B0609030804020204" pitchFamily="49" charset="0"/>
                <a:ea typeface="Menlo" panose="020B0609030804020204" pitchFamily="49" charset="0"/>
                <a:cs typeface="Menlo" panose="020B0609030804020204" pitchFamily="49" charset="0"/>
              </a:rPr>
              <a:t>for</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in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range</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50</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231260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A8C2FD-9239-EA4B-9EC9-F2C6FD8EDF71}"/>
              </a:ext>
            </a:extLst>
          </p:cNvPr>
          <p:cNvSpPr>
            <a:spLocks noGrp="1"/>
          </p:cNvSpPr>
          <p:nvPr>
            <p:ph type="title"/>
          </p:nvPr>
        </p:nvSpPr>
        <p:spPr/>
        <p:txBody>
          <a:bodyPr/>
          <a:lstStyle/>
          <a:p>
            <a:r>
              <a:rPr lang="nl-NL" dirty="0"/>
              <a:t>Generator </a:t>
            </a:r>
            <a:r>
              <a:rPr lang="nl-NL" dirty="0" err="1"/>
              <a:t>functions</a:t>
            </a:r>
            <a:endParaRPr lang="nl-NL" dirty="0"/>
          </a:p>
        </p:txBody>
      </p:sp>
      <p:sp>
        <p:nvSpPr>
          <p:cNvPr id="3" name="Tijdelijke aanduiding voor inhoud 2">
            <a:extLst>
              <a:ext uri="{FF2B5EF4-FFF2-40B4-BE49-F238E27FC236}">
                <a16:creationId xmlns:a16="http://schemas.microsoft.com/office/drawing/2014/main" id="{2A7F5F5A-934B-FC4D-A606-3797552D35D3}"/>
              </a:ext>
            </a:extLst>
          </p:cNvPr>
          <p:cNvSpPr>
            <a:spLocks noGrp="1"/>
          </p:cNvSpPr>
          <p:nvPr>
            <p:ph idx="1"/>
          </p:nvPr>
        </p:nvSpPr>
        <p:spPr/>
        <p:txBody>
          <a:bodyPr/>
          <a:lstStyle/>
          <a:p>
            <a:r>
              <a:rPr lang="nl-NL" dirty="0"/>
              <a:t>The </a:t>
            </a:r>
            <a:r>
              <a:rPr lang="nl-NL" dirty="0" err="1"/>
              <a:t>keyword</a:t>
            </a:r>
            <a:r>
              <a:rPr lang="nl-NL" dirty="0"/>
              <a:t> </a:t>
            </a:r>
            <a:r>
              <a:rPr lang="nl-NL" b="1" dirty="0" err="1"/>
              <a:t>yield</a:t>
            </a:r>
            <a:r>
              <a:rPr lang="nl-NL" dirty="0"/>
              <a:t> </a:t>
            </a:r>
            <a:r>
              <a:rPr lang="nl-NL" dirty="0" err="1"/>
              <a:t>specifies</a:t>
            </a:r>
            <a:r>
              <a:rPr lang="nl-NL" dirty="0"/>
              <a:t> a generator </a:t>
            </a:r>
            <a:r>
              <a:rPr lang="nl-NL" dirty="0" err="1"/>
              <a:t>function</a:t>
            </a:r>
            <a:endParaRPr lang="nl-NL" dirty="0"/>
          </a:p>
          <a:p>
            <a:r>
              <a:rPr lang="nl-NL" dirty="0" err="1"/>
              <a:t>When</a:t>
            </a:r>
            <a:r>
              <a:rPr lang="nl-NL" dirty="0"/>
              <a:t> </a:t>
            </a:r>
            <a:r>
              <a:rPr lang="nl-NL" dirty="0" err="1"/>
              <a:t>the</a:t>
            </a:r>
            <a:r>
              <a:rPr lang="nl-NL" dirty="0"/>
              <a:t> </a:t>
            </a:r>
            <a:r>
              <a:rPr lang="nl-NL" dirty="0" err="1"/>
              <a:t>yield</a:t>
            </a:r>
            <a:r>
              <a:rPr lang="nl-NL" dirty="0"/>
              <a:t> </a:t>
            </a:r>
            <a:r>
              <a:rPr lang="nl-NL" dirty="0" err="1"/>
              <a:t>keyword</a:t>
            </a:r>
            <a:r>
              <a:rPr lang="nl-NL" dirty="0"/>
              <a:t> is hit </a:t>
            </a:r>
            <a:r>
              <a:rPr lang="nl-NL" dirty="0" err="1"/>
              <a:t>the</a:t>
            </a:r>
            <a:r>
              <a:rPr lang="nl-NL" dirty="0"/>
              <a:t> </a:t>
            </a:r>
            <a:r>
              <a:rPr lang="nl-NL" dirty="0" err="1"/>
              <a:t>function</a:t>
            </a:r>
            <a:r>
              <a:rPr lang="nl-NL" dirty="0"/>
              <a:t> returns a </a:t>
            </a:r>
            <a:r>
              <a:rPr lang="nl-NL" dirty="0" err="1"/>
              <a:t>result</a:t>
            </a:r>
            <a:endParaRPr lang="nl-NL" dirty="0"/>
          </a:p>
          <a:p>
            <a:r>
              <a:rPr lang="nl-NL" dirty="0"/>
              <a:t>The next time </a:t>
            </a:r>
            <a:r>
              <a:rPr lang="nl-NL" dirty="0" err="1"/>
              <a:t>the</a:t>
            </a:r>
            <a:r>
              <a:rPr lang="nl-NL" dirty="0"/>
              <a:t> </a:t>
            </a:r>
            <a:r>
              <a:rPr lang="nl-NL" dirty="0" err="1"/>
              <a:t>function</a:t>
            </a:r>
            <a:r>
              <a:rPr lang="nl-NL" dirty="0"/>
              <a:t> is </a:t>
            </a:r>
            <a:r>
              <a:rPr lang="nl-NL" dirty="0" err="1"/>
              <a:t>called</a:t>
            </a:r>
            <a:r>
              <a:rPr lang="nl-NL" dirty="0"/>
              <a:t> </a:t>
            </a:r>
            <a:r>
              <a:rPr lang="nl-NL" dirty="0" err="1"/>
              <a:t>the</a:t>
            </a:r>
            <a:r>
              <a:rPr lang="nl-NL" dirty="0"/>
              <a:t> </a:t>
            </a:r>
            <a:r>
              <a:rPr lang="nl-NL" dirty="0" err="1"/>
              <a:t>function</a:t>
            </a:r>
            <a:r>
              <a:rPr lang="nl-NL" dirty="0"/>
              <a:t> </a:t>
            </a:r>
            <a:r>
              <a:rPr lang="nl-NL" dirty="0" err="1"/>
              <a:t>continues</a:t>
            </a:r>
            <a:r>
              <a:rPr lang="nl-NL" dirty="0"/>
              <a:t> </a:t>
            </a:r>
            <a:r>
              <a:rPr lang="nl-NL" dirty="0" err="1"/>
              <a:t>where</a:t>
            </a:r>
            <a:r>
              <a:rPr lang="nl-NL" dirty="0"/>
              <a:t> </a:t>
            </a:r>
            <a:r>
              <a:rPr lang="nl-NL" dirty="0" err="1"/>
              <a:t>it</a:t>
            </a:r>
            <a:r>
              <a:rPr lang="nl-NL" dirty="0"/>
              <a:t> </a:t>
            </a:r>
            <a:r>
              <a:rPr lang="nl-NL" dirty="0" err="1"/>
              <a:t>left</a:t>
            </a:r>
            <a:r>
              <a:rPr lang="nl-NL" dirty="0"/>
              <a:t> off</a:t>
            </a:r>
          </a:p>
        </p:txBody>
      </p:sp>
      <p:sp>
        <p:nvSpPr>
          <p:cNvPr id="4" name="Rechthoek 3">
            <a:extLst>
              <a:ext uri="{FF2B5EF4-FFF2-40B4-BE49-F238E27FC236}">
                <a16:creationId xmlns:a16="http://schemas.microsoft.com/office/drawing/2014/main" id="{AA7C8706-5246-2045-B6CE-A1EEA6CDABD2}"/>
              </a:ext>
            </a:extLst>
          </p:cNvPr>
          <p:cNvSpPr/>
          <p:nvPr/>
        </p:nvSpPr>
        <p:spPr>
          <a:xfrm>
            <a:off x="575816" y="4288878"/>
            <a:ext cx="8928991" cy="286232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random</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random_order1(</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random.shuffle</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yield</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random_order2(</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random.shuffle</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yield</a:t>
            </a:r>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numbers</a:t>
            </a:r>
            <a:endParaRPr lang="nl-NL" b="1" dirty="0">
              <a:solidFill>
                <a:srgbClr val="000000"/>
              </a:solidFill>
              <a:latin typeface="Menlo" panose="020B0609030804020204" pitchFamily="49" charset="0"/>
            </a:endParaRPr>
          </a:p>
        </p:txBody>
      </p:sp>
    </p:spTree>
    <p:extLst>
      <p:ext uri="{BB962C8B-B14F-4D97-AF65-F5344CB8AC3E}">
        <p14:creationId xmlns:p14="http://schemas.microsoft.com/office/powerpoint/2010/main" val="237821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4D6BA-6972-F64C-B13D-AFA87D25ACF9}"/>
              </a:ext>
            </a:extLst>
          </p:cNvPr>
          <p:cNvSpPr>
            <a:spLocks noGrp="1"/>
          </p:cNvSpPr>
          <p:nvPr>
            <p:ph type="title"/>
          </p:nvPr>
        </p:nvSpPr>
        <p:spPr/>
        <p:txBody>
          <a:bodyPr/>
          <a:lstStyle/>
          <a:p>
            <a:r>
              <a:rPr lang="nl-NL" dirty="0" err="1"/>
              <a:t>Logging</a:t>
            </a:r>
            <a:r>
              <a:rPr lang="nl-NL" dirty="0"/>
              <a:t> facility </a:t>
            </a:r>
            <a:r>
              <a:rPr lang="nl-NL" dirty="0" err="1"/>
              <a:t>for</a:t>
            </a:r>
            <a:r>
              <a:rPr lang="nl-NL" dirty="0"/>
              <a:t> Python</a:t>
            </a:r>
          </a:p>
        </p:txBody>
      </p:sp>
      <p:sp>
        <p:nvSpPr>
          <p:cNvPr id="3" name="Tijdelijke aanduiding voor inhoud 2">
            <a:extLst>
              <a:ext uri="{FF2B5EF4-FFF2-40B4-BE49-F238E27FC236}">
                <a16:creationId xmlns:a16="http://schemas.microsoft.com/office/drawing/2014/main" id="{BD3B9EE5-84CC-CC4E-9BEB-F4C74C147618}"/>
              </a:ext>
            </a:extLst>
          </p:cNvPr>
          <p:cNvSpPr>
            <a:spLocks noGrp="1"/>
          </p:cNvSpPr>
          <p:nvPr>
            <p:ph idx="1"/>
          </p:nvPr>
        </p:nvSpPr>
        <p:spPr/>
        <p:txBody>
          <a:bodyPr/>
          <a:lstStyle/>
          <a:p>
            <a:r>
              <a:rPr lang="nl-NL" dirty="0"/>
              <a:t>import </a:t>
            </a:r>
            <a:r>
              <a:rPr lang="nl-NL" b="1" dirty="0"/>
              <a:t>logging</a:t>
            </a:r>
          </a:p>
          <a:p>
            <a:r>
              <a:rPr lang="nl-NL" dirty="0"/>
              <a:t>Setup </a:t>
            </a:r>
            <a:r>
              <a:rPr lang="nl-NL" dirty="0" err="1"/>
              <a:t>with</a:t>
            </a:r>
            <a:r>
              <a:rPr lang="nl-NL" dirty="0"/>
              <a:t> </a:t>
            </a:r>
            <a:r>
              <a:rPr lang="nl-NL" b="1" dirty="0" err="1"/>
              <a:t>basicConfig</a:t>
            </a:r>
            <a:endParaRPr lang="nl-NL" b="1" dirty="0"/>
          </a:p>
          <a:p>
            <a:r>
              <a:rPr lang="nl-NL" dirty="0" err="1"/>
              <a:t>Logging</a:t>
            </a:r>
            <a:r>
              <a:rPr lang="nl-NL" dirty="0"/>
              <a:t> Levels: DEBUG, INFO, WARNING, ERROR, CRITICAL</a:t>
            </a:r>
          </a:p>
        </p:txBody>
      </p:sp>
      <p:sp>
        <p:nvSpPr>
          <p:cNvPr id="5" name="Rechthoek 4">
            <a:extLst>
              <a:ext uri="{FF2B5EF4-FFF2-40B4-BE49-F238E27FC236}">
                <a16:creationId xmlns:a16="http://schemas.microsoft.com/office/drawing/2014/main" id="{F24FB9C7-57C0-0647-9504-DF6B4BDE0F98}"/>
              </a:ext>
            </a:extLst>
          </p:cNvPr>
          <p:cNvSpPr/>
          <p:nvPr/>
        </p:nvSpPr>
        <p:spPr>
          <a:xfrm>
            <a:off x="575816" y="4264092"/>
            <a:ext cx="8928990" cy="289310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400" b="1" dirty="0">
                <a:solidFill>
                  <a:srgbClr val="0000FF"/>
                </a:solidFill>
                <a:latin typeface="Menlo" panose="020B0609030804020204" pitchFamily="49" charset="0"/>
              </a:rPr>
              <a:t>import</a:t>
            </a:r>
            <a:r>
              <a:rPr lang="nl-NL" sz="1400" b="1" dirty="0">
                <a:solidFill>
                  <a:srgbClr val="000000"/>
                </a:solidFill>
                <a:latin typeface="Menlo" panose="020B0609030804020204" pitchFamily="49" charset="0"/>
              </a:rPr>
              <a:t> </a:t>
            </a:r>
            <a:r>
              <a:rPr lang="nl-NL" sz="1400" b="1" dirty="0" err="1">
                <a:solidFill>
                  <a:srgbClr val="000000"/>
                </a:solidFill>
                <a:latin typeface="Menlo" panose="020B0609030804020204" pitchFamily="49" charset="0"/>
              </a:rPr>
              <a:t>logging</a:t>
            </a:r>
            <a:endParaRPr lang="nl-NL" sz="1400" b="1" dirty="0">
              <a:solidFill>
                <a:srgbClr val="000000"/>
              </a:solidFill>
              <a:latin typeface="Menlo" panose="020B0609030804020204" pitchFamily="49" charset="0"/>
            </a:endParaRPr>
          </a:p>
          <a:p>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logging.basicConfig</a:t>
            </a:r>
            <a:r>
              <a:rPr lang="nl-NL" sz="1400" b="1" dirty="0">
                <a:solidFill>
                  <a:srgbClr val="000000"/>
                </a:solidFill>
                <a:latin typeface="Menlo" panose="020B0609030804020204" pitchFamily="49" charset="0"/>
              </a:rPr>
              <a:t>(</a:t>
            </a:r>
          </a:p>
          <a:p>
            <a:r>
              <a:rPr lang="nl-NL" sz="1400" b="1" dirty="0">
                <a:solidFill>
                  <a:srgbClr val="000000"/>
                </a:solidFill>
                <a:latin typeface="Menlo" panose="020B0609030804020204" pitchFamily="49" charset="0"/>
              </a:rPr>
              <a:t>    </a:t>
            </a:r>
            <a:r>
              <a:rPr lang="nl-NL" sz="1400" b="1" dirty="0" err="1">
                <a:solidFill>
                  <a:srgbClr val="000000"/>
                </a:solidFill>
                <a:latin typeface="Menlo" panose="020B0609030804020204" pitchFamily="49" charset="0"/>
              </a:rPr>
              <a:t>filename</a:t>
            </a:r>
            <a:r>
              <a:rPr lang="nl-NL" sz="1400" b="1" dirty="0">
                <a:solidFill>
                  <a:srgbClr val="000000"/>
                </a:solidFill>
                <a:latin typeface="Menlo" panose="020B0609030804020204" pitchFamily="49" charset="0"/>
              </a:rPr>
              <a:t> = </a:t>
            </a:r>
            <a:r>
              <a:rPr lang="nl-NL" sz="1400" b="1" dirty="0">
                <a:solidFill>
                  <a:srgbClr val="0000FF"/>
                </a:solidFill>
                <a:latin typeface="Menlo" panose="020B0609030804020204" pitchFamily="49" charset="0"/>
              </a:rPr>
              <a:t>None</a:t>
            </a:r>
            <a:r>
              <a:rPr lang="nl-NL" sz="1400" b="1" dirty="0">
                <a:solidFill>
                  <a:srgbClr val="000000"/>
                </a:solidFill>
                <a:latin typeface="Menlo" panose="020B0609030804020204" pitchFamily="49" charset="0"/>
              </a:rPr>
              <a:t>, </a:t>
            </a:r>
            <a:r>
              <a:rPr lang="nl-NL" sz="1400" b="1" dirty="0">
                <a:solidFill>
                  <a:srgbClr val="008000"/>
                </a:solidFill>
                <a:latin typeface="Menlo" panose="020B0609030804020204" pitchFamily="49" charset="0"/>
              </a:rPr>
              <a:t># or </a:t>
            </a:r>
            <a:r>
              <a:rPr lang="nl-NL" sz="1400" b="1" dirty="0" err="1">
                <a:solidFill>
                  <a:srgbClr val="008000"/>
                </a:solidFill>
                <a:latin typeface="Menlo" panose="020B0609030804020204" pitchFamily="49" charset="0"/>
              </a:rPr>
              <a:t>to</a:t>
            </a:r>
            <a:r>
              <a:rPr lang="nl-NL" sz="1400" b="1" dirty="0">
                <a:solidFill>
                  <a:srgbClr val="008000"/>
                </a:solidFill>
                <a:latin typeface="Menlo" panose="020B0609030804020204" pitchFamily="49" charset="0"/>
              </a:rPr>
              <a:t> a file '</a:t>
            </a:r>
            <a:r>
              <a:rPr lang="nl-NL" sz="1400" b="1" dirty="0" err="1">
                <a:solidFill>
                  <a:srgbClr val="008000"/>
                </a:solidFill>
                <a:latin typeface="Menlo" panose="020B0609030804020204" pitchFamily="49" charset="0"/>
              </a:rPr>
              <a:t>example.log</a:t>
            </a:r>
            <a:r>
              <a:rPr lang="nl-NL" sz="1400" b="1" dirty="0">
                <a:solidFill>
                  <a:srgbClr val="008000"/>
                </a:solidFill>
                <a:latin typeface="Menlo" panose="020B0609030804020204" pitchFamily="49" charset="0"/>
              </a:rPr>
              <a:t>',</a:t>
            </a:r>
            <a:endParaRPr lang="nl-NL" sz="1400" b="1" dirty="0">
              <a:solidFill>
                <a:srgbClr val="000000"/>
              </a:solidFill>
              <a:latin typeface="Menlo" panose="020B0609030804020204" pitchFamily="49" charset="0"/>
            </a:endParaRPr>
          </a:p>
          <a:p>
            <a:r>
              <a:rPr lang="nl-NL" sz="1400" b="1" dirty="0">
                <a:solidFill>
                  <a:srgbClr val="000000"/>
                </a:solidFill>
                <a:latin typeface="Menlo" panose="020B0609030804020204" pitchFamily="49" charset="0"/>
              </a:rPr>
              <a:t>    level = </a:t>
            </a:r>
            <a:r>
              <a:rPr lang="nl-NL" sz="1400" b="1" dirty="0" err="1">
                <a:solidFill>
                  <a:srgbClr val="000000"/>
                </a:solidFill>
                <a:latin typeface="Menlo" panose="020B0609030804020204" pitchFamily="49" charset="0"/>
              </a:rPr>
              <a:t>logging.ERROR</a:t>
            </a:r>
            <a:r>
              <a:rPr lang="nl-NL" sz="1400" b="1" dirty="0">
                <a:solidFill>
                  <a:srgbClr val="000000"/>
                </a:solidFill>
                <a:latin typeface="Menlo" panose="020B0609030804020204" pitchFamily="49" charset="0"/>
              </a:rPr>
              <a:t>,</a:t>
            </a:r>
          </a:p>
          <a:p>
            <a:r>
              <a:rPr lang="nl-NL" sz="1400" b="1" dirty="0">
                <a:solidFill>
                  <a:srgbClr val="000000"/>
                </a:solidFill>
                <a:latin typeface="Menlo" panose="020B0609030804020204" pitchFamily="49" charset="0"/>
              </a:rPr>
              <a:t>    format = </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asctime</a:t>
            </a:r>
            <a:r>
              <a:rPr lang="nl-NL" sz="1400" b="1" dirty="0">
                <a:solidFill>
                  <a:srgbClr val="A31515"/>
                </a:solidFill>
                <a:latin typeface="Menlo" panose="020B0609030804020204" pitchFamily="49" charset="0"/>
              </a:rPr>
              <a:t>)s.%(</a:t>
            </a:r>
            <a:r>
              <a:rPr lang="nl-NL" sz="1400" b="1" dirty="0" err="1">
                <a:solidFill>
                  <a:srgbClr val="A31515"/>
                </a:solidFill>
                <a:latin typeface="Menlo" panose="020B0609030804020204" pitchFamily="49" charset="0"/>
              </a:rPr>
              <a:t>msecs</a:t>
            </a:r>
            <a:r>
              <a:rPr lang="nl-NL" sz="1400" b="1" dirty="0">
                <a:solidFill>
                  <a:srgbClr val="A31515"/>
                </a:solidFill>
                <a:latin typeface="Menlo" panose="020B0609030804020204" pitchFamily="49" charset="0"/>
              </a:rPr>
              <a:t>)03d - %(</a:t>
            </a:r>
            <a:r>
              <a:rPr lang="nl-NL" sz="1400" b="1" dirty="0" err="1">
                <a:solidFill>
                  <a:srgbClr val="A31515"/>
                </a:solidFill>
                <a:latin typeface="Menlo" panose="020B0609030804020204" pitchFamily="49" charset="0"/>
              </a:rPr>
              <a:t>message</a:t>
            </a:r>
            <a:r>
              <a:rPr lang="nl-NL" sz="1400" b="1" dirty="0">
                <a:solidFill>
                  <a:srgbClr val="A31515"/>
                </a:solidFill>
                <a:latin typeface="Menlo" panose="020B0609030804020204" pitchFamily="49" charset="0"/>
              </a:rPr>
              <a:t>)s'</a:t>
            </a:r>
            <a:r>
              <a:rPr lang="nl-NL" sz="1400" b="1" dirty="0">
                <a:solidFill>
                  <a:srgbClr val="000000"/>
                </a:solidFill>
                <a:latin typeface="Menlo" panose="020B0609030804020204" pitchFamily="49" charset="0"/>
              </a:rPr>
              <a:t>,</a:t>
            </a:r>
          </a:p>
          <a:p>
            <a:r>
              <a:rPr lang="nl-NL" sz="1400" b="1" dirty="0">
                <a:solidFill>
                  <a:srgbClr val="000000"/>
                </a:solidFill>
                <a:latin typeface="Menlo" panose="020B0609030804020204" pitchFamily="49" charset="0"/>
              </a:rPr>
              <a:t>    </a:t>
            </a:r>
            <a:r>
              <a:rPr lang="nl-NL" sz="1400" b="1" dirty="0" err="1">
                <a:solidFill>
                  <a:srgbClr val="000000"/>
                </a:solidFill>
                <a:latin typeface="Menlo" panose="020B0609030804020204" pitchFamily="49" charset="0"/>
              </a:rPr>
              <a:t>datefmt</a:t>
            </a:r>
            <a:r>
              <a:rPr lang="nl-NL" sz="1400" b="1" dirty="0">
                <a:solidFill>
                  <a:srgbClr val="000000"/>
                </a:solidFill>
                <a:latin typeface="Menlo" panose="020B0609030804020204" pitchFamily="49" charset="0"/>
              </a:rPr>
              <a:t> = </a:t>
            </a:r>
            <a:r>
              <a:rPr lang="nl-NL" sz="1400" b="1" dirty="0">
                <a:solidFill>
                  <a:srgbClr val="A31515"/>
                </a:solidFill>
                <a:latin typeface="Menlo" panose="020B0609030804020204" pitchFamily="49" charset="0"/>
              </a:rPr>
              <a:t>'%Y-%m-%</a:t>
            </a:r>
            <a:r>
              <a:rPr lang="nl-NL" sz="1400" b="1" dirty="0" err="1">
                <a:solidFill>
                  <a:srgbClr val="A31515"/>
                </a:solidFill>
                <a:latin typeface="Menlo" panose="020B0609030804020204" pitchFamily="49" charset="0"/>
              </a:rPr>
              <a:t>dT%H</a:t>
            </a:r>
            <a:r>
              <a:rPr lang="nl-NL" sz="1400" b="1" dirty="0">
                <a:solidFill>
                  <a:srgbClr val="A31515"/>
                </a:solidFill>
                <a:latin typeface="Menlo" panose="020B0609030804020204" pitchFamily="49" charset="0"/>
              </a:rPr>
              <a:t>:%M:%S'</a:t>
            </a:r>
            <a:r>
              <a:rPr lang="nl-NL" sz="1400" b="1" dirty="0">
                <a:solidFill>
                  <a:srgbClr val="000000"/>
                </a:solidFill>
                <a:latin typeface="Menlo" panose="020B0609030804020204" pitchFamily="49" charset="0"/>
              </a:rPr>
              <a:t>)</a:t>
            </a:r>
          </a:p>
          <a:p>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logging.debug</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This</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message</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should</a:t>
            </a:r>
            <a:r>
              <a:rPr lang="nl-NL" sz="1400" b="1" dirty="0">
                <a:solidFill>
                  <a:srgbClr val="A31515"/>
                </a:solidFill>
                <a:latin typeface="Menlo" panose="020B0609030804020204" pitchFamily="49" charset="0"/>
              </a:rPr>
              <a:t> go </a:t>
            </a:r>
            <a:r>
              <a:rPr lang="nl-NL" sz="1400" b="1" dirty="0" err="1">
                <a:solidFill>
                  <a:srgbClr val="A31515"/>
                </a:solidFill>
                <a:latin typeface="Menlo" panose="020B0609030804020204" pitchFamily="49" charset="0"/>
              </a:rPr>
              <a:t>to</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the</a:t>
            </a:r>
            <a:r>
              <a:rPr lang="nl-NL" sz="1400" b="1" dirty="0">
                <a:solidFill>
                  <a:srgbClr val="A31515"/>
                </a:solidFill>
                <a:latin typeface="Menlo" panose="020B0609030804020204" pitchFamily="49" charset="0"/>
              </a:rPr>
              <a:t> log file'</a:t>
            </a:r>
            <a:r>
              <a:rPr lang="nl-NL" sz="1400" b="1" dirty="0">
                <a:solidFill>
                  <a:srgbClr val="000000"/>
                </a:solidFill>
                <a:latin typeface="Menlo" panose="020B0609030804020204" pitchFamily="49" charset="0"/>
              </a:rPr>
              <a:t>)</a:t>
            </a:r>
          </a:p>
          <a:p>
            <a:r>
              <a:rPr lang="nl-NL" sz="1400" b="1" dirty="0" err="1">
                <a:solidFill>
                  <a:srgbClr val="000000"/>
                </a:solidFill>
                <a:latin typeface="Menlo" panose="020B0609030804020204" pitchFamily="49" charset="0"/>
              </a:rPr>
              <a:t>logging.info</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So</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should</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this</a:t>
            </a:r>
            <a:r>
              <a:rPr lang="nl-NL" sz="1400" b="1" dirty="0">
                <a:solidFill>
                  <a:srgbClr val="A31515"/>
                </a:solidFill>
                <a:latin typeface="Menlo" panose="020B0609030804020204" pitchFamily="49" charset="0"/>
              </a:rPr>
              <a:t>'</a:t>
            </a:r>
            <a:r>
              <a:rPr lang="nl-NL" sz="1400" b="1" dirty="0">
                <a:solidFill>
                  <a:srgbClr val="000000"/>
                </a:solidFill>
                <a:latin typeface="Menlo" panose="020B0609030804020204" pitchFamily="49" charset="0"/>
              </a:rPr>
              <a:t>)</a:t>
            </a:r>
          </a:p>
          <a:p>
            <a:r>
              <a:rPr lang="nl-NL" sz="1400" b="1" dirty="0" err="1">
                <a:solidFill>
                  <a:srgbClr val="000000"/>
                </a:solidFill>
                <a:latin typeface="Menlo" panose="020B0609030804020204" pitchFamily="49" charset="0"/>
              </a:rPr>
              <a:t>logging.warning</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And</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this</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too</a:t>
            </a:r>
            <a:r>
              <a:rPr lang="nl-NL" sz="1400" b="1" dirty="0">
                <a:solidFill>
                  <a:srgbClr val="A31515"/>
                </a:solidFill>
                <a:latin typeface="Menlo" panose="020B0609030804020204" pitchFamily="49" charset="0"/>
              </a:rPr>
              <a:t>'</a:t>
            </a:r>
            <a:r>
              <a:rPr lang="nl-NL" sz="1400" b="1" dirty="0">
                <a:solidFill>
                  <a:srgbClr val="000000"/>
                </a:solidFill>
                <a:latin typeface="Menlo" panose="020B0609030804020204" pitchFamily="49" charset="0"/>
              </a:rPr>
              <a:t>)</a:t>
            </a:r>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logging.error</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'Watch out!'</a:t>
            </a:r>
            <a:r>
              <a:rPr lang="nl-NL" sz="1400" b="1" dirty="0">
                <a:solidFill>
                  <a:srgbClr val="000000"/>
                </a:solidFill>
                <a:latin typeface="Menlo" panose="020B0609030804020204" pitchFamily="49" charset="0"/>
              </a:rPr>
              <a:t>)</a:t>
            </a:r>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logging.critical</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'ERROR!!!!!'</a:t>
            </a:r>
            <a:r>
              <a:rPr lang="nl-NL" sz="1400" b="1" dirty="0">
                <a:solidFill>
                  <a:srgbClr val="000000"/>
                </a:solidFill>
                <a:latin typeface="Menlo" panose="020B0609030804020204" pitchFamily="49" charset="0"/>
              </a:rPr>
              <a:t>)</a:t>
            </a:r>
            <a:endParaRPr lang="nl-NL" sz="1400"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717145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06E6AB-9C02-7000-2C59-1EE9FC577D5E}"/>
              </a:ext>
            </a:extLst>
          </p:cNvPr>
          <p:cNvSpPr>
            <a:spLocks noGrp="1"/>
          </p:cNvSpPr>
          <p:nvPr>
            <p:ph type="title"/>
          </p:nvPr>
        </p:nvSpPr>
        <p:spPr/>
        <p:txBody>
          <a:bodyPr/>
          <a:lstStyle/>
          <a:p>
            <a:r>
              <a:rPr lang="nl-NL"/>
              <a:t>Pylint</a:t>
            </a:r>
          </a:p>
        </p:txBody>
      </p:sp>
      <p:sp>
        <p:nvSpPr>
          <p:cNvPr id="3" name="Tijdelijke aanduiding voor inhoud 2">
            <a:extLst>
              <a:ext uri="{FF2B5EF4-FFF2-40B4-BE49-F238E27FC236}">
                <a16:creationId xmlns:a16="http://schemas.microsoft.com/office/drawing/2014/main" id="{76284909-7520-3528-C408-606340BD30D1}"/>
              </a:ext>
            </a:extLst>
          </p:cNvPr>
          <p:cNvSpPr>
            <a:spLocks noGrp="1"/>
          </p:cNvSpPr>
          <p:nvPr>
            <p:ph idx="1"/>
          </p:nvPr>
        </p:nvSpPr>
        <p:spPr/>
        <p:txBody>
          <a:bodyPr/>
          <a:lstStyle/>
          <a:p>
            <a:r>
              <a:rPr lang="nl-NL"/>
              <a:t>Pylint is a </a:t>
            </a:r>
            <a:r>
              <a:rPr lang="nl-NL" b="1"/>
              <a:t>static code analyser </a:t>
            </a:r>
            <a:r>
              <a:rPr lang="nl-NL"/>
              <a:t>for Python</a:t>
            </a:r>
          </a:p>
          <a:p>
            <a:endParaRPr lang="nl-NL"/>
          </a:p>
          <a:p>
            <a:r>
              <a:rPr lang="nl-NL"/>
              <a:t>Pylint analyses your code without actually running it. It checks for errors, enforces a coding standard, looks for code smells, and can make suggestions about how the code could be refactored.</a:t>
            </a:r>
          </a:p>
          <a:p>
            <a:endParaRPr lang="nl-NL"/>
          </a:p>
          <a:p>
            <a:r>
              <a:rPr lang="nl-NL" b="0" i="0">
                <a:solidFill>
                  <a:srgbClr val="464646"/>
                </a:solidFill>
                <a:effectLst/>
                <a:latin typeface="Source Sans Pro" panose="020B0503030403020204" pitchFamily="34" charset="0"/>
              </a:rPr>
              <a:t>It can also be integrated in most editors or IDEs.</a:t>
            </a:r>
          </a:p>
          <a:p>
            <a:endParaRPr lang="nl-NL">
              <a:solidFill>
                <a:srgbClr val="464646"/>
              </a:solidFill>
              <a:latin typeface="Source Sans Pro" panose="020B0503030403020204" pitchFamily="34" charset="0"/>
            </a:endParaRPr>
          </a:p>
          <a:p>
            <a:r>
              <a:rPr lang="nl-NL">
                <a:solidFill>
                  <a:srgbClr val="464646"/>
                </a:solidFill>
                <a:latin typeface="Source Sans Pro" panose="020B0503030403020204" pitchFamily="34" charset="0"/>
              </a:rPr>
              <a:t>pylint my_script.py</a:t>
            </a:r>
            <a:endParaRPr lang="nl-NL"/>
          </a:p>
        </p:txBody>
      </p:sp>
    </p:spTree>
    <p:extLst>
      <p:ext uri="{BB962C8B-B14F-4D97-AF65-F5344CB8AC3E}">
        <p14:creationId xmlns:p14="http://schemas.microsoft.com/office/powerpoint/2010/main" val="1716352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DA53F7-E444-E1D0-333D-C613ED8761FF}"/>
              </a:ext>
            </a:extLst>
          </p:cNvPr>
          <p:cNvSpPr>
            <a:spLocks noGrp="1"/>
          </p:cNvSpPr>
          <p:nvPr>
            <p:ph type="title"/>
          </p:nvPr>
        </p:nvSpPr>
        <p:spPr/>
        <p:txBody>
          <a:bodyPr/>
          <a:lstStyle/>
          <a:p>
            <a:r>
              <a:rPr lang="nl-NL"/>
              <a:t>Docstrings</a:t>
            </a:r>
          </a:p>
        </p:txBody>
      </p:sp>
      <p:sp>
        <p:nvSpPr>
          <p:cNvPr id="3" name="Tijdelijke aanduiding voor inhoud 2">
            <a:extLst>
              <a:ext uri="{FF2B5EF4-FFF2-40B4-BE49-F238E27FC236}">
                <a16:creationId xmlns:a16="http://schemas.microsoft.com/office/drawing/2014/main" id="{43A7C59C-16DF-C3E4-1F79-68D284A3B91F}"/>
              </a:ext>
            </a:extLst>
          </p:cNvPr>
          <p:cNvSpPr>
            <a:spLocks noGrp="1"/>
          </p:cNvSpPr>
          <p:nvPr>
            <p:ph idx="1"/>
          </p:nvPr>
        </p:nvSpPr>
        <p:spPr/>
        <p:txBody>
          <a:bodyPr/>
          <a:lstStyle/>
          <a:p>
            <a:r>
              <a:rPr lang="nl-NL"/>
              <a:t>Best practices</a:t>
            </a:r>
          </a:p>
          <a:p>
            <a:pPr lvl="1"/>
            <a:r>
              <a:rPr lang="nl-NL"/>
              <a:t>All modules, classes, methods, and functions, including the __init__ constructor in packages should have docstrings.</a:t>
            </a:r>
          </a:p>
          <a:p>
            <a:pPr lvl="1"/>
            <a:r>
              <a:rPr lang="nl-NL"/>
              <a:t>Descriptions are capitalized and have end-of-sentence punctuation.</a:t>
            </a:r>
          </a:p>
          <a:p>
            <a:pPr lvl="1"/>
            <a:r>
              <a:rPr lang="nl-NL"/>
              <a:t>Always use """Triple double quotes.""" around docstrings.</a:t>
            </a:r>
          </a:p>
          <a:p>
            <a:pPr lvl="1"/>
            <a:r>
              <a:rPr lang="nl-NL"/>
              <a:t>Docstrings are not followed by a blank line.</a:t>
            </a:r>
          </a:p>
          <a:p>
            <a:pPr lvl="1"/>
            <a:endParaRPr lang="nl-NL"/>
          </a:p>
          <a:p>
            <a:r>
              <a:rPr lang="nl-NL">
                <a:solidFill>
                  <a:srgbClr val="292929"/>
                </a:solidFill>
                <a:latin typeface="source-serif-pro"/>
              </a:rPr>
              <a:t>C</a:t>
            </a:r>
            <a:r>
              <a:rPr lang="nl-NL" b="0" i="0">
                <a:solidFill>
                  <a:srgbClr val="292929"/>
                </a:solidFill>
                <a:effectLst/>
                <a:latin typeface="source-serif-pro"/>
              </a:rPr>
              <a:t>onventions for multi-line docstrings</a:t>
            </a:r>
          </a:p>
          <a:p>
            <a:pPr lvl="1"/>
            <a:r>
              <a:rPr lang="nl-NL" sz="1600" b="0" i="0" u="sng">
                <a:effectLst/>
                <a:latin typeface="source-serif-pro"/>
                <a:hlinkClick r:id="rId3"/>
              </a:rPr>
              <a:t>Sphinx style</a:t>
            </a:r>
            <a:endParaRPr lang="nl-NL" sz="1600" b="0" i="0">
              <a:solidFill>
                <a:srgbClr val="292929"/>
              </a:solidFill>
              <a:effectLst/>
              <a:latin typeface="source-serif-pro"/>
            </a:endParaRPr>
          </a:p>
          <a:p>
            <a:pPr lvl="1"/>
            <a:r>
              <a:rPr lang="nl-NL" sz="1600" b="0" i="0" u="sng">
                <a:effectLst/>
                <a:latin typeface="source-serif-pro"/>
                <a:hlinkClick r:id="rId4"/>
              </a:rPr>
              <a:t>Google Format</a:t>
            </a:r>
            <a:endParaRPr lang="nl-NL" sz="1600" u="sng">
              <a:solidFill>
                <a:srgbClr val="292929"/>
              </a:solidFill>
              <a:latin typeface="source-serif-pro"/>
            </a:endParaRPr>
          </a:p>
          <a:p>
            <a:pPr lvl="1"/>
            <a:r>
              <a:rPr lang="nl-NL" sz="1600" b="0" i="0" u="sng">
                <a:effectLst/>
                <a:latin typeface="source-serif-pro"/>
                <a:hlinkClick r:id="rId5"/>
              </a:rPr>
              <a:t>NumPy Format</a:t>
            </a:r>
            <a:endParaRPr lang="nl-NL" sz="1600"/>
          </a:p>
          <a:p>
            <a:pPr marL="0" indent="0">
              <a:buNone/>
            </a:pPr>
            <a:br>
              <a:rPr lang="nl-NL"/>
            </a:br>
            <a:endParaRPr lang="nl-NL"/>
          </a:p>
          <a:p>
            <a:endParaRPr lang="nl-NL"/>
          </a:p>
          <a:p>
            <a:endParaRPr lang="nl-NL"/>
          </a:p>
          <a:p>
            <a:endParaRPr lang="nl-NL"/>
          </a:p>
          <a:p>
            <a:endParaRPr lang="nl-NL"/>
          </a:p>
        </p:txBody>
      </p:sp>
      <p:sp>
        <p:nvSpPr>
          <p:cNvPr id="5" name="Tekstvak 4">
            <a:extLst>
              <a:ext uri="{FF2B5EF4-FFF2-40B4-BE49-F238E27FC236}">
                <a16:creationId xmlns:a16="http://schemas.microsoft.com/office/drawing/2014/main" id="{FB39C748-FD3D-845B-14A6-39D9652E71E9}"/>
              </a:ext>
            </a:extLst>
          </p:cNvPr>
          <p:cNvSpPr txBox="1"/>
          <p:nvPr/>
        </p:nvSpPr>
        <p:spPr>
          <a:xfrm>
            <a:off x="3271526" y="4931965"/>
            <a:ext cx="6264696" cy="1938992"/>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a:spAutoFit/>
          </a:bodyPr>
          <a:lstStyle/>
          <a:p>
            <a:pPr algn="l"/>
            <a:r>
              <a:rPr lang="nl-NL" sz="1200" b="1" i="1">
                <a:solidFill>
                  <a:schemeClr val="tx1"/>
                </a:solidFill>
                <a:effectLst/>
                <a:latin typeface="Consolas" panose="020B0609020204030204" pitchFamily="49" charset="0"/>
                <a:cs typeface="Consolas" panose="020B0609020204030204" pitchFamily="49" charset="0"/>
              </a:rPr>
              <a:t>"""[Summary]</a:t>
            </a:r>
            <a:r>
              <a:rPr lang="nl-NL" sz="1200" b="1" i="0">
                <a:solidFill>
                  <a:schemeClr val="tx1"/>
                </a:solidFill>
                <a:effectLst/>
                <a:latin typeface="Consolas" panose="020B0609020204030204" pitchFamily="49" charset="0"/>
                <a:cs typeface="Consolas" panose="020B0609020204030204" pitchFamily="49" charset="0"/>
              </a:rPr>
              <a:t> </a:t>
            </a:r>
          </a:p>
          <a:p>
            <a:pPr algn="l"/>
            <a:endParaRPr lang="nl-NL" sz="1200" b="1" i="0">
              <a:solidFill>
                <a:schemeClr val="tx1"/>
              </a:solidFill>
              <a:effectLst/>
              <a:latin typeface="Consolas" panose="020B0609020204030204" pitchFamily="49" charset="0"/>
              <a:cs typeface="Consolas" panose="020B0609020204030204" pitchFamily="49" charset="0"/>
            </a:endParaRPr>
          </a:p>
          <a:p>
            <a:pPr algn="l"/>
            <a:r>
              <a:rPr lang="nl-NL" sz="1200" b="1" i="1">
                <a:solidFill>
                  <a:schemeClr val="tx1"/>
                </a:solidFill>
                <a:effectLst/>
                <a:latin typeface="Consolas" panose="020B0609020204030204" pitchFamily="49" charset="0"/>
                <a:cs typeface="Consolas" panose="020B0609020204030204" pitchFamily="49" charset="0"/>
              </a:rPr>
              <a:t>:param [ParamName]: [ParamDescription], defaults to [DefaultParamVal]</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:type [ParamName]: [ParamType](, optional)</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:raises [ErrorType]: [ErrorDescription]</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:return: [ReturnDescription]</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:rtype: [ReturnType]</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a:t>
            </a:r>
            <a:r>
              <a:rPr lang="nl-NL" sz="1200" b="1" i="0">
                <a:solidFill>
                  <a:schemeClr val="tx1"/>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037601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22ADD-0977-9C13-72D8-85FE7A52B256}"/>
              </a:ext>
            </a:extLst>
          </p:cNvPr>
          <p:cNvSpPr>
            <a:spLocks noGrp="1"/>
          </p:cNvSpPr>
          <p:nvPr>
            <p:ph type="title"/>
          </p:nvPr>
        </p:nvSpPr>
        <p:spPr/>
        <p:txBody>
          <a:bodyPr/>
          <a:lstStyle/>
          <a:p>
            <a:r>
              <a:rPr lang="nl-NL"/>
              <a:t>pydoc</a:t>
            </a:r>
          </a:p>
        </p:txBody>
      </p:sp>
      <p:sp>
        <p:nvSpPr>
          <p:cNvPr id="3" name="Tijdelijke aanduiding voor inhoud 2">
            <a:extLst>
              <a:ext uri="{FF2B5EF4-FFF2-40B4-BE49-F238E27FC236}">
                <a16:creationId xmlns:a16="http://schemas.microsoft.com/office/drawing/2014/main" id="{59206333-BE39-FC23-F2FA-407A21C55B83}"/>
              </a:ext>
            </a:extLst>
          </p:cNvPr>
          <p:cNvSpPr>
            <a:spLocks noGrp="1"/>
          </p:cNvSpPr>
          <p:nvPr>
            <p:ph idx="1"/>
          </p:nvPr>
        </p:nvSpPr>
        <p:spPr/>
        <p:txBody>
          <a:bodyPr/>
          <a:lstStyle/>
          <a:p>
            <a:r>
              <a:rPr lang="nl-NL" b="0" i="0">
                <a:solidFill>
                  <a:srgbClr val="1A1A1A"/>
                </a:solidFill>
                <a:effectLst/>
                <a:latin typeface="Lucida Grande" panose="020B0600040502020204" pitchFamily="34" charset="0"/>
              </a:rPr>
              <a:t>Documentation generator and online help system</a:t>
            </a:r>
          </a:p>
          <a:p>
            <a:endParaRPr lang="nl-NL">
              <a:solidFill>
                <a:srgbClr val="1A1A1A"/>
              </a:solidFill>
              <a:latin typeface="Lucida Grande" panose="020B0600040502020204" pitchFamily="34" charset="0"/>
            </a:endParaRPr>
          </a:p>
          <a:p>
            <a:r>
              <a:rPr lang="nl-NL" b="0" i="0">
                <a:solidFill>
                  <a:srgbClr val="222222"/>
                </a:solidFill>
                <a:effectLst/>
                <a:latin typeface="Lucida Grande" panose="020B0600040502020204" pitchFamily="34" charset="0"/>
              </a:rPr>
              <a:t>The built-in function </a:t>
            </a:r>
            <a:r>
              <a:rPr lang="nl-NL" b="0" i="0" u="none" strike="noStrike">
                <a:solidFill>
                  <a:srgbClr val="0072AA"/>
                </a:solidFill>
                <a:effectLst/>
                <a:latin typeface="Lucida Grande" panose="020B0600040502020204" pitchFamily="34" charset="0"/>
                <a:hlinkClick r:id="rId2" tooltip="help"/>
              </a:rPr>
              <a:t>help()</a:t>
            </a:r>
            <a:r>
              <a:rPr lang="nl-NL" b="0" i="0">
                <a:solidFill>
                  <a:srgbClr val="222222"/>
                </a:solidFill>
                <a:effectLst/>
                <a:latin typeface="Lucida Grande" panose="020B0600040502020204" pitchFamily="34" charset="0"/>
              </a:rPr>
              <a:t> invokes the online help system in the interactive interpreter, which uses </a:t>
            </a:r>
            <a:r>
              <a:rPr lang="nl-NL" b="0" i="0" u="none" strike="noStrike">
                <a:solidFill>
                  <a:srgbClr val="0072AA"/>
                </a:solidFill>
                <a:effectLst/>
                <a:latin typeface="Lucida Grande" panose="020B0600040502020204" pitchFamily="34" charset="0"/>
                <a:hlinkClick r:id="rId3" tooltip="pydoc: Documentation generator and online help system."/>
              </a:rPr>
              <a:t>pydoc</a:t>
            </a:r>
            <a:r>
              <a:rPr lang="nl-NL" b="0" i="0">
                <a:solidFill>
                  <a:srgbClr val="222222"/>
                </a:solidFill>
                <a:effectLst/>
                <a:latin typeface="Lucida Grande" panose="020B0600040502020204" pitchFamily="34" charset="0"/>
              </a:rPr>
              <a:t> to generate its documentation as text on the console.</a:t>
            </a:r>
          </a:p>
          <a:p>
            <a:endParaRPr lang="nl-NL">
              <a:solidFill>
                <a:srgbClr val="222222"/>
              </a:solidFill>
              <a:latin typeface="Lucida Grande" panose="020B0600040502020204" pitchFamily="34" charset="0"/>
            </a:endParaRPr>
          </a:p>
          <a:p>
            <a:r>
              <a:rPr lang="nl-NL" b="0" i="0">
                <a:solidFill>
                  <a:srgbClr val="222222"/>
                </a:solidFill>
                <a:effectLst/>
                <a:latin typeface="Lucida Grande" panose="020B0600040502020204" pitchFamily="34" charset="0"/>
              </a:rPr>
              <a:t>In order to find objects and their documentation, </a:t>
            </a:r>
            <a:r>
              <a:rPr lang="nl-NL" b="0" i="0" u="none" strike="noStrike">
                <a:solidFill>
                  <a:srgbClr val="0072AA"/>
                </a:solidFill>
                <a:effectLst/>
                <a:latin typeface="Lucida Grande" panose="020B0600040502020204" pitchFamily="34" charset="0"/>
                <a:hlinkClick r:id="rId3" tooltip="pydoc: Documentation generator and online help system."/>
              </a:rPr>
              <a:t>pydoc</a:t>
            </a:r>
            <a:r>
              <a:rPr lang="nl-NL" b="0" i="0">
                <a:solidFill>
                  <a:srgbClr val="222222"/>
                </a:solidFill>
                <a:effectLst/>
                <a:latin typeface="Lucida Grande" panose="020B0600040502020204" pitchFamily="34" charset="0"/>
              </a:rPr>
              <a:t> imports the module(s) to be documented. Therefore, any code on module level will be executed on that occasion. Use an </a:t>
            </a:r>
            <a:r>
              <a:rPr lang="nl-NL">
                <a:effectLst/>
              </a:rPr>
              <a:t>if</a:t>
            </a:r>
            <a:r>
              <a:rPr lang="nl-NL"/>
              <a:t> </a:t>
            </a:r>
            <a:r>
              <a:rPr lang="nl-NL">
                <a:effectLst/>
              </a:rPr>
              <a:t>__name__</a:t>
            </a:r>
            <a:r>
              <a:rPr lang="nl-NL"/>
              <a:t> </a:t>
            </a:r>
            <a:r>
              <a:rPr lang="nl-NL">
                <a:effectLst/>
              </a:rPr>
              <a:t>==</a:t>
            </a:r>
            <a:r>
              <a:rPr lang="nl-NL"/>
              <a:t> </a:t>
            </a:r>
            <a:r>
              <a:rPr lang="nl-NL">
                <a:effectLst/>
              </a:rPr>
              <a:t>'__main__':</a:t>
            </a:r>
            <a:r>
              <a:rPr lang="nl-NL" b="0" i="0">
                <a:solidFill>
                  <a:srgbClr val="222222"/>
                </a:solidFill>
                <a:effectLst/>
                <a:latin typeface="Lucida Grande" panose="020B0600040502020204" pitchFamily="34" charset="0"/>
              </a:rPr>
              <a:t> guard to only execute code when a file is invoked as a script and not just imported.</a:t>
            </a:r>
            <a:endParaRPr lang="nl-NL" b="0" i="0">
              <a:solidFill>
                <a:srgbClr val="1A1A1A"/>
              </a:solidFill>
              <a:effectLst/>
              <a:latin typeface="Lucida Grande" panose="020B0600040502020204" pitchFamily="34" charset="0"/>
            </a:endParaRPr>
          </a:p>
        </p:txBody>
      </p:sp>
      <p:sp>
        <p:nvSpPr>
          <p:cNvPr id="4" name="Tekstvak 3">
            <a:extLst>
              <a:ext uri="{FF2B5EF4-FFF2-40B4-BE49-F238E27FC236}">
                <a16:creationId xmlns:a16="http://schemas.microsoft.com/office/drawing/2014/main" id="{26051DCD-A41D-769C-6D69-BD2635F22918}"/>
              </a:ext>
            </a:extLst>
          </p:cNvPr>
          <p:cNvSpPr txBox="1"/>
          <p:nvPr/>
        </p:nvSpPr>
        <p:spPr>
          <a:xfrm>
            <a:off x="575817" y="6587037"/>
            <a:ext cx="8928990" cy="516728"/>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r>
              <a:rPr lang="nl-NL">
                <a:solidFill>
                  <a:schemeClr val="tx1"/>
                </a:solidFill>
              </a:rPr>
              <a:t>$ pydoc sys</a:t>
            </a:r>
          </a:p>
        </p:txBody>
      </p:sp>
    </p:spTree>
    <p:extLst>
      <p:ext uri="{BB962C8B-B14F-4D97-AF65-F5344CB8AC3E}">
        <p14:creationId xmlns:p14="http://schemas.microsoft.com/office/powerpoint/2010/main" val="104971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8BF25037-691B-D74A-93A0-1D58644FB668}"/>
              </a:ext>
            </a:extLst>
          </p:cNvPr>
          <p:cNvSpPr/>
          <p:nvPr/>
        </p:nvSpPr>
        <p:spPr>
          <a:xfrm>
            <a:off x="575816" y="3450173"/>
            <a:ext cx="7837102" cy="378565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unittest</a:t>
            </a:r>
          </a:p>
          <a:p>
            <a:br>
              <a:rPr lang="nl-NL" sz="1600" b="1" dirty="0">
                <a:solidFill>
                  <a:srgbClr val="000000"/>
                </a:solidFill>
                <a:latin typeface="Menlo" panose="020B0609030804020204" pitchFamily="49" charset="0"/>
              </a:rPr>
            </a:b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TestStringMethods</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unittest.TestCase</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.assertEqual</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upper</a:t>
            </a:r>
            <a:r>
              <a:rPr lang="nl-NL" sz="1600" b="1" dirty="0">
                <a:solidFill>
                  <a:srgbClr val="000000"/>
                </a:solidFill>
                <a:latin typeface="Menlo" panose="020B0609030804020204" pitchFamily="49" charset="0"/>
              </a:rPr>
              <a:t>(), </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test_isupper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.assertTrue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.assertFalse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err="1">
                <a:solidFill>
                  <a:srgbClr val="0000FF"/>
                </a:solidFill>
                <a:latin typeface="Menlo" panose="020B0609030804020204" pitchFamily="49" charset="0"/>
              </a:rPr>
              <a:t>if</a:t>
            </a:r>
            <a:r>
              <a:rPr lang="nl-NL" sz="1600" b="1" dirty="0">
                <a:solidFill>
                  <a:srgbClr val="000000"/>
                </a:solidFill>
                <a:latin typeface="Menlo" panose="020B0609030804020204" pitchFamily="49" charset="0"/>
              </a:rPr>
              <a:t> __name__ == </a:t>
            </a:r>
            <a:r>
              <a:rPr lang="nl-NL" sz="1600" b="1" dirty="0">
                <a:solidFill>
                  <a:srgbClr val="A31515"/>
                </a:solidFill>
                <a:latin typeface="Menlo" panose="020B0609030804020204" pitchFamily="49" charset="0"/>
              </a:rPr>
              <a:t>'__</a:t>
            </a:r>
            <a:r>
              <a:rPr lang="nl-NL" sz="1600" b="1" dirty="0" err="1">
                <a:solidFill>
                  <a:srgbClr val="A31515"/>
                </a:solidFill>
                <a:latin typeface="Menlo" panose="020B0609030804020204" pitchFamily="49" charset="0"/>
              </a:rPr>
              <a:t>main</a:t>
            </a:r>
            <a:r>
              <a:rPr lang="nl-NL" sz="1600" b="1" dirty="0">
                <a:solidFill>
                  <a:srgbClr val="A31515"/>
                </a:solidFill>
                <a:latin typeface="Menlo" panose="020B0609030804020204" pitchFamily="49" charset="0"/>
              </a:rPr>
              <a:t>__'</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unittest.main</a:t>
            </a:r>
            <a:r>
              <a:rPr lang="nl-NL" sz="1600" b="1" dirty="0">
                <a:solidFill>
                  <a:srgbClr val="000000"/>
                </a:solidFill>
                <a:latin typeface="Menlo" panose="020B0609030804020204" pitchFamily="49" charset="0"/>
              </a:rPr>
              <a:t>()</a:t>
            </a:r>
          </a:p>
        </p:txBody>
      </p:sp>
      <p:sp>
        <p:nvSpPr>
          <p:cNvPr id="9" name="Tijdelijke aanduiding voor inhoud 8">
            <a:extLst>
              <a:ext uri="{FF2B5EF4-FFF2-40B4-BE49-F238E27FC236}">
                <a16:creationId xmlns:a16="http://schemas.microsoft.com/office/drawing/2014/main" id="{32F3EA8C-D6AB-C14A-A7A2-E0F50EBCBA87}"/>
              </a:ext>
            </a:extLst>
          </p:cNvPr>
          <p:cNvSpPr>
            <a:spLocks noGrp="1"/>
          </p:cNvSpPr>
          <p:nvPr>
            <p:ph idx="1"/>
          </p:nvPr>
        </p:nvSpPr>
        <p:spPr/>
        <p:txBody>
          <a:bodyPr/>
          <a:lstStyle/>
          <a:p>
            <a:r>
              <a:rPr lang="nl-NL" dirty="0" err="1"/>
              <a:t>There</a:t>
            </a:r>
            <a:r>
              <a:rPr lang="nl-NL" dirty="0"/>
              <a:t> is </a:t>
            </a:r>
            <a:r>
              <a:rPr lang="nl-NL" dirty="0" err="1"/>
              <a:t>also</a:t>
            </a:r>
            <a:r>
              <a:rPr lang="nl-NL" dirty="0"/>
              <a:t> </a:t>
            </a:r>
            <a:r>
              <a:rPr lang="nl-NL" dirty="0" err="1"/>
              <a:t>an</a:t>
            </a:r>
            <a:r>
              <a:rPr lang="nl-NL" dirty="0"/>
              <a:t> </a:t>
            </a:r>
            <a:r>
              <a:rPr lang="nl-NL" b="1" dirty="0" err="1"/>
              <a:t>assert</a:t>
            </a:r>
            <a:r>
              <a:rPr lang="nl-NL" dirty="0"/>
              <a:t> statement</a:t>
            </a:r>
          </a:p>
        </p:txBody>
      </p:sp>
      <p:sp>
        <p:nvSpPr>
          <p:cNvPr id="2" name="Titel 1"/>
          <p:cNvSpPr>
            <a:spLocks noGrp="1"/>
          </p:cNvSpPr>
          <p:nvPr>
            <p:ph type="title"/>
          </p:nvPr>
        </p:nvSpPr>
        <p:spPr/>
        <p:txBody>
          <a:bodyPr/>
          <a:lstStyle/>
          <a:p>
            <a:r>
              <a:rPr lang="nl-NL" dirty="0"/>
              <a:t>unittest - Unit </a:t>
            </a:r>
            <a:r>
              <a:rPr lang="nl-NL" dirty="0" err="1"/>
              <a:t>testing</a:t>
            </a:r>
            <a:r>
              <a:rPr lang="nl-NL" dirty="0"/>
              <a:t> </a:t>
            </a:r>
            <a:r>
              <a:rPr lang="nl-NL" dirty="0" err="1"/>
              <a:t>framework</a:t>
            </a:r>
            <a:endParaRPr lang="nl-NL" dirty="0"/>
          </a:p>
        </p:txBody>
      </p:sp>
      <p:sp>
        <p:nvSpPr>
          <p:cNvPr id="3" name="Tijdelijke aanduiding voor inhoud 3"/>
          <p:cNvSpPr txBox="1">
            <a:spLocks/>
          </p:cNvSpPr>
          <p:nvPr/>
        </p:nvSpPr>
        <p:spPr>
          <a:xfrm>
            <a:off x="6646715" y="1863671"/>
            <a:ext cx="2880320" cy="4421784"/>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none" rtlCol="0">
            <a:no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assertEqual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assertTrue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assertFalse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assertIsNot</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assertIsNotNone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assertIsInstance</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assertNotIsInstance</a:t>
            </a:r>
            <a:r>
              <a:rPr lang="nl-NL" sz="2000" b="1" dirty="0">
                <a:latin typeface="+mn-lt"/>
                <a:cs typeface="Courier New" panose="02070309020205020404" pitchFamily="49" charset="0"/>
              </a:rPr>
              <a:t>(a, b)</a:t>
            </a:r>
          </a:p>
        </p:txBody>
      </p:sp>
    </p:spTree>
    <p:extLst>
      <p:ext uri="{BB962C8B-B14F-4D97-AF65-F5344CB8AC3E}">
        <p14:creationId xmlns:p14="http://schemas.microsoft.com/office/powerpoint/2010/main" val="1611722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4A4AB-8D21-F233-85C4-CB3C29014752}"/>
              </a:ext>
            </a:extLst>
          </p:cNvPr>
          <p:cNvSpPr>
            <a:spLocks noGrp="1"/>
          </p:cNvSpPr>
          <p:nvPr>
            <p:ph type="title"/>
          </p:nvPr>
        </p:nvSpPr>
        <p:spPr/>
        <p:txBody>
          <a:bodyPr/>
          <a:lstStyle/>
          <a:p>
            <a:r>
              <a:rPr lang="nl-NL"/>
              <a:t>File I/O</a:t>
            </a:r>
          </a:p>
        </p:txBody>
      </p:sp>
      <p:sp>
        <p:nvSpPr>
          <p:cNvPr id="3" name="Tijdelijke aanduiding voor inhoud 2">
            <a:extLst>
              <a:ext uri="{FF2B5EF4-FFF2-40B4-BE49-F238E27FC236}">
                <a16:creationId xmlns:a16="http://schemas.microsoft.com/office/drawing/2014/main" id="{F7037A56-E5E6-3AC3-1CBB-7F7C80E8E355}"/>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831492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BE83A47-84EE-7045-BA4E-33C17E9A0A1B}"/>
              </a:ext>
            </a:extLst>
          </p:cNvPr>
          <p:cNvSpPr>
            <a:spLocks noGrp="1"/>
          </p:cNvSpPr>
          <p:nvPr>
            <p:ph idx="1"/>
          </p:nvPr>
        </p:nvSpPr>
        <p:spPr/>
        <p:txBody>
          <a:bodyPr/>
          <a:lstStyle/>
          <a:p>
            <a:r>
              <a:rPr lang="nl-NL" dirty="0"/>
              <a:t>JSON encoder </a:t>
            </a:r>
            <a:r>
              <a:rPr lang="nl-NL" dirty="0" err="1"/>
              <a:t>and</a:t>
            </a:r>
            <a:r>
              <a:rPr lang="nl-NL" dirty="0"/>
              <a:t> decoder</a:t>
            </a:r>
          </a:p>
          <a:p>
            <a:endParaRPr lang="nl-NL" dirty="0"/>
          </a:p>
        </p:txBody>
      </p:sp>
      <p:sp>
        <p:nvSpPr>
          <p:cNvPr id="3" name="Titel 2"/>
          <p:cNvSpPr>
            <a:spLocks noGrp="1"/>
          </p:cNvSpPr>
          <p:nvPr>
            <p:ph type="title"/>
          </p:nvPr>
        </p:nvSpPr>
        <p:spPr/>
        <p:txBody>
          <a:bodyPr/>
          <a:lstStyle/>
          <a:p>
            <a:r>
              <a:rPr lang="nl-NL" dirty="0" err="1"/>
              <a:t>json</a:t>
            </a:r>
            <a:r>
              <a:rPr lang="nl-NL" dirty="0"/>
              <a:t> - </a:t>
            </a:r>
            <a:r>
              <a:rPr lang="nl-NL" dirty="0" err="1"/>
              <a:t>JavaScript</a:t>
            </a:r>
            <a:r>
              <a:rPr lang="nl-NL" dirty="0"/>
              <a:t> Object </a:t>
            </a:r>
            <a:r>
              <a:rPr lang="nl-NL" dirty="0" err="1"/>
              <a:t>Notation</a:t>
            </a:r>
            <a:endParaRPr lang="nl-NL" dirty="0"/>
          </a:p>
        </p:txBody>
      </p:sp>
      <p:sp>
        <p:nvSpPr>
          <p:cNvPr id="5" name="Tijdelijke aanduiding voor inhoud 3"/>
          <p:cNvSpPr txBox="1">
            <a:spLocks/>
          </p:cNvSpPr>
          <p:nvPr/>
        </p:nvSpPr>
        <p:spPr>
          <a:xfrm>
            <a:off x="5472359" y="1976446"/>
            <a:ext cx="4032447" cy="1791260"/>
          </a:xfrm>
          <a:prstGeom prst="rect">
            <a:avLst/>
          </a:prstGeom>
          <a:solidFill>
            <a:schemeClr val="accent1">
              <a:lumMod val="20000"/>
              <a:lumOff val="80000"/>
            </a:schemeClr>
          </a:solidFill>
          <a:ln>
            <a:solidFill>
              <a:srgbClr val="00B050"/>
            </a:solidFill>
          </a:ln>
          <a:effectLst>
            <a:outerShdw blurRad="50800" dist="38100" dir="2700000" algn="tl" rotWithShape="0">
              <a:prstClr val="black">
                <a:alpha val="40000"/>
              </a:prstClr>
            </a:outerShdw>
          </a:effectLst>
        </p:spPr>
        <p:txBody>
          <a:bodyPr wrap="square" lIns="180000"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400" b="1" dirty="0" err="1">
                <a:latin typeface="+mn-lt"/>
                <a:cs typeface="Courier New" panose="02070309020205020404" pitchFamily="49" charset="0"/>
              </a:rPr>
              <a:t>json.dump</a:t>
            </a:r>
            <a:r>
              <a:rPr lang="nl-NL" sz="2400" b="1" dirty="0">
                <a:latin typeface="+mn-lt"/>
                <a:cs typeface="Courier New" panose="02070309020205020404" pitchFamily="49" charset="0"/>
              </a:rPr>
              <a:t>(object, file)</a:t>
            </a:r>
          </a:p>
          <a:p>
            <a:pPr marL="0" indent="0">
              <a:buNone/>
            </a:pPr>
            <a:r>
              <a:rPr lang="nl-NL" sz="2400" b="1" dirty="0" err="1">
                <a:latin typeface="+mn-lt"/>
                <a:cs typeface="Courier New" panose="02070309020205020404" pitchFamily="49" charset="0"/>
              </a:rPr>
              <a:t>json.dumps</a:t>
            </a:r>
            <a:r>
              <a:rPr lang="nl-NL" sz="2400" b="1" dirty="0">
                <a:latin typeface="+mn-lt"/>
                <a:cs typeface="Courier New" panose="02070309020205020404" pitchFamily="49" charset="0"/>
              </a:rPr>
              <a:t>(object)</a:t>
            </a:r>
          </a:p>
          <a:p>
            <a:pPr marL="0" indent="0">
              <a:buNone/>
            </a:pPr>
            <a:r>
              <a:rPr lang="nl-NL" sz="2400" b="1" dirty="0" err="1">
                <a:latin typeface="+mn-lt"/>
                <a:cs typeface="Courier New" panose="02070309020205020404" pitchFamily="49" charset="0"/>
              </a:rPr>
              <a:t>json.load</a:t>
            </a:r>
            <a:r>
              <a:rPr lang="nl-NL" sz="2400" b="1" dirty="0">
                <a:latin typeface="+mn-lt"/>
                <a:cs typeface="Courier New" panose="02070309020205020404" pitchFamily="49" charset="0"/>
              </a:rPr>
              <a:t>(file)</a:t>
            </a:r>
          </a:p>
          <a:p>
            <a:pPr marL="0" indent="0">
              <a:buNone/>
            </a:pPr>
            <a:r>
              <a:rPr lang="nl-NL" sz="2400" b="1" dirty="0" err="1">
                <a:latin typeface="+mn-lt"/>
                <a:cs typeface="Courier New" panose="02070309020205020404" pitchFamily="49" charset="0"/>
              </a:rPr>
              <a:t>json.loads</a:t>
            </a:r>
            <a:r>
              <a:rPr lang="nl-NL" sz="2400" b="1" dirty="0">
                <a:latin typeface="+mn-lt"/>
                <a:cs typeface="Courier New" panose="02070309020205020404" pitchFamily="49" charset="0"/>
              </a:rPr>
              <a:t>(string)</a:t>
            </a:r>
          </a:p>
        </p:txBody>
      </p:sp>
      <p:sp>
        <p:nvSpPr>
          <p:cNvPr id="7" name="Rechthoek 6">
            <a:extLst>
              <a:ext uri="{FF2B5EF4-FFF2-40B4-BE49-F238E27FC236}">
                <a16:creationId xmlns:a16="http://schemas.microsoft.com/office/drawing/2014/main" id="{82421EE1-4760-CD44-814D-166DB597AC76}"/>
              </a:ext>
            </a:extLst>
          </p:cNvPr>
          <p:cNvSpPr/>
          <p:nvPr/>
        </p:nvSpPr>
        <p:spPr>
          <a:xfrm>
            <a:off x="576263" y="4935774"/>
            <a:ext cx="8928990"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json</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s = </a:t>
            </a:r>
            <a:r>
              <a:rPr lang="nl-NL" b="1" dirty="0" err="1">
                <a:solidFill>
                  <a:srgbClr val="000000"/>
                </a:solidFill>
                <a:latin typeface="Menlo" panose="020B0609030804020204" pitchFamily="49" charset="0"/>
              </a:rPr>
              <a:t>json.dumps</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bestand.json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'w'</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err="1">
                <a:solidFill>
                  <a:srgbClr val="000000"/>
                </a:solidFill>
                <a:latin typeface="Menlo" panose="020B0609030804020204" pitchFamily="49" charset="0"/>
              </a:rPr>
              <a:t>	json.dump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 f)</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json.loads</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'[1,2,3,{"4":5,"6":7}]'</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6365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A2FD6026-4923-C44E-9AF5-5D39E6D2A7E5}"/>
              </a:ext>
            </a:extLst>
          </p:cNvPr>
          <p:cNvSpPr/>
          <p:nvPr/>
        </p:nvSpPr>
        <p:spPr>
          <a:xfrm>
            <a:off x="571309" y="3942616"/>
            <a:ext cx="8933251" cy="329320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a:t>
            </a:r>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User:</a:t>
            </a:r>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saveToPickle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 </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wb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pickle.dump</a:t>
            </a:r>
            <a:r>
              <a:rPr lang="nl-NL" sz="1600" b="1" dirty="0">
                <a:solidFill>
                  <a:srgbClr val="000000"/>
                </a:solidFill>
                <a:latin typeface="Menlo" panose="020B0609030804020204" pitchFamily="49" charset="0"/>
              </a:rPr>
              <a:t>(</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 f)</a:t>
            </a:r>
            <a:endParaRPr lang="nl-NL" sz="1600" b="1" dirty="0">
              <a:solidFill>
                <a:srgbClr val="0000FF"/>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loadFromPickle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__.update(</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classmethod</a:t>
            </a: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createFromPickle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cls</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return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a:t>
            </a:r>
          </a:p>
        </p:txBody>
      </p:sp>
      <p:sp>
        <p:nvSpPr>
          <p:cNvPr id="2" name="Tijdelijke aanduiding voor inhoud 1">
            <a:extLst>
              <a:ext uri="{FF2B5EF4-FFF2-40B4-BE49-F238E27FC236}">
                <a16:creationId xmlns:a16="http://schemas.microsoft.com/office/drawing/2014/main" id="{9A924527-50CD-9C4A-AEDC-479AC18A8209}"/>
              </a:ext>
            </a:extLst>
          </p:cNvPr>
          <p:cNvSpPr>
            <a:spLocks noGrp="1"/>
          </p:cNvSpPr>
          <p:nvPr>
            <p:ph idx="1"/>
          </p:nvPr>
        </p:nvSpPr>
        <p:spPr>
          <a:xfrm>
            <a:off x="579311" y="2067383"/>
            <a:ext cx="5541121" cy="4296209"/>
          </a:xfrm>
        </p:spPr>
        <p:txBody>
          <a:bodyPr/>
          <a:lstStyle/>
          <a:p>
            <a:r>
              <a:rPr lang="nl-NL" dirty="0"/>
              <a:t>A </a:t>
            </a:r>
            <a:r>
              <a:rPr lang="nl-NL" b="1" dirty="0" err="1"/>
              <a:t>shelf</a:t>
            </a:r>
            <a:r>
              <a:rPr lang="nl-NL" dirty="0"/>
              <a:t> is a persistent, </a:t>
            </a:r>
            <a:r>
              <a:rPr lang="nl-NL" dirty="0" err="1"/>
              <a:t>dictionary</a:t>
            </a:r>
            <a:r>
              <a:rPr lang="nl-NL" dirty="0"/>
              <a:t>-like object </a:t>
            </a:r>
            <a:r>
              <a:rPr lang="nl-NL" dirty="0" err="1"/>
              <a:t>that</a:t>
            </a:r>
            <a:r>
              <a:rPr lang="nl-NL" dirty="0"/>
              <a:t> stores </a:t>
            </a:r>
            <a:r>
              <a:rPr lang="nl-NL" dirty="0" err="1"/>
              <a:t>any</a:t>
            </a:r>
            <a:r>
              <a:rPr lang="nl-NL" dirty="0"/>
              <a:t> </a:t>
            </a:r>
            <a:r>
              <a:rPr lang="nl-NL" dirty="0" err="1"/>
              <a:t>arbitrary</a:t>
            </a:r>
            <a:r>
              <a:rPr lang="nl-NL" dirty="0"/>
              <a:t> Python  </a:t>
            </a:r>
            <a:r>
              <a:rPr lang="nl-NL" dirty="0" err="1"/>
              <a:t>that</a:t>
            </a:r>
            <a:r>
              <a:rPr lang="nl-NL" dirty="0"/>
              <a:t> </a:t>
            </a:r>
            <a:r>
              <a:rPr lang="nl-NL" dirty="0" err="1"/>
              <a:t>can</a:t>
            </a:r>
            <a:r>
              <a:rPr lang="nl-NL" dirty="0"/>
              <a:t> </a:t>
            </a:r>
            <a:r>
              <a:rPr lang="nl-NL" dirty="0" err="1"/>
              <a:t>be</a:t>
            </a:r>
            <a:r>
              <a:rPr lang="nl-NL" dirty="0"/>
              <a:t> </a:t>
            </a:r>
            <a:r>
              <a:rPr lang="nl-NL" dirty="0" err="1"/>
              <a:t>pickled</a:t>
            </a:r>
            <a:r>
              <a:rPr lang="nl-NL" dirty="0"/>
              <a:t>.</a:t>
            </a:r>
          </a:p>
        </p:txBody>
      </p:sp>
      <p:sp>
        <p:nvSpPr>
          <p:cNvPr id="3" name="Titel 2"/>
          <p:cNvSpPr>
            <a:spLocks noGrp="1"/>
          </p:cNvSpPr>
          <p:nvPr>
            <p:ph type="title"/>
          </p:nvPr>
        </p:nvSpPr>
        <p:spPr/>
        <p:txBody>
          <a:bodyPr/>
          <a:lstStyle/>
          <a:p>
            <a:r>
              <a:rPr lang="nl-NL" dirty="0" err="1"/>
              <a:t>pickle</a:t>
            </a:r>
            <a:r>
              <a:rPr lang="nl-NL" dirty="0"/>
              <a:t> - Python object </a:t>
            </a:r>
            <a:r>
              <a:rPr lang="nl-NL" dirty="0" err="1"/>
              <a:t>serialization</a:t>
            </a:r>
            <a:endParaRPr lang="nl-NL" dirty="0"/>
          </a:p>
        </p:txBody>
      </p:sp>
      <p:sp>
        <p:nvSpPr>
          <p:cNvPr id="5" name="Tijdelijke aanduiding voor inhoud 3"/>
          <p:cNvSpPr txBox="1">
            <a:spLocks/>
          </p:cNvSpPr>
          <p:nvPr/>
        </p:nvSpPr>
        <p:spPr>
          <a:xfrm>
            <a:off x="6408216" y="2067383"/>
            <a:ext cx="3096344" cy="1508105"/>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pickle.dump</a:t>
            </a:r>
            <a:r>
              <a:rPr lang="nl-NL" sz="2000" b="1" dirty="0">
                <a:latin typeface="+mn-lt"/>
                <a:cs typeface="Courier New" panose="02070309020205020404" pitchFamily="49" charset="0"/>
              </a:rPr>
              <a:t>(object, file)</a:t>
            </a:r>
          </a:p>
          <a:p>
            <a:pPr marL="0" indent="0">
              <a:buNone/>
            </a:pPr>
            <a:r>
              <a:rPr lang="nl-NL" sz="2000" b="1" dirty="0" err="1">
                <a:latin typeface="+mn-lt"/>
                <a:cs typeface="Courier New" panose="02070309020205020404" pitchFamily="49" charset="0"/>
              </a:rPr>
              <a:t>pickle.dumps</a:t>
            </a:r>
            <a:r>
              <a:rPr lang="nl-NL" sz="2000" b="1" dirty="0">
                <a:latin typeface="+mn-lt"/>
                <a:cs typeface="Courier New" panose="02070309020205020404" pitchFamily="49" charset="0"/>
              </a:rPr>
              <a:t>(object)</a:t>
            </a:r>
          </a:p>
          <a:p>
            <a:pPr marL="0" indent="0">
              <a:buNone/>
            </a:pPr>
            <a:r>
              <a:rPr lang="nl-NL" sz="2000" b="1" dirty="0" err="1">
                <a:latin typeface="+mn-lt"/>
                <a:cs typeface="Courier New" panose="02070309020205020404" pitchFamily="49" charset="0"/>
              </a:rPr>
              <a:t>pickle.load</a:t>
            </a:r>
            <a:r>
              <a:rPr lang="nl-NL" sz="2000" b="1" dirty="0">
                <a:latin typeface="+mn-lt"/>
                <a:cs typeface="Courier New" panose="02070309020205020404" pitchFamily="49" charset="0"/>
              </a:rPr>
              <a:t>(file)</a:t>
            </a:r>
          </a:p>
          <a:p>
            <a:pPr marL="0" indent="0">
              <a:buNone/>
            </a:pPr>
            <a:r>
              <a:rPr lang="nl-NL" sz="2000" b="1" dirty="0" err="1">
                <a:latin typeface="+mn-lt"/>
                <a:cs typeface="Courier New" panose="02070309020205020404" pitchFamily="49" charset="0"/>
              </a:rPr>
              <a:t>pickle.loads</a:t>
            </a:r>
            <a:r>
              <a:rPr lang="nl-NL" sz="2000" b="1" dirty="0">
                <a:latin typeface="+mn-lt"/>
                <a:cs typeface="Courier New" panose="02070309020205020404" pitchFamily="49" charset="0"/>
              </a:rPr>
              <a:t>(string)</a:t>
            </a:r>
          </a:p>
        </p:txBody>
      </p:sp>
    </p:spTree>
    <p:extLst>
      <p:ext uri="{BB962C8B-B14F-4D97-AF65-F5344CB8AC3E}">
        <p14:creationId xmlns:p14="http://schemas.microsoft.com/office/powerpoint/2010/main" val="207437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Program</a:t>
            </a:r>
          </a:p>
        </p:txBody>
      </p:sp>
      <p:sp>
        <p:nvSpPr>
          <p:cNvPr id="12" name="Tekstvak 11">
            <a:extLst>
              <a:ext uri="{FF2B5EF4-FFF2-40B4-BE49-F238E27FC236}">
                <a16:creationId xmlns:a16="http://schemas.microsoft.com/office/drawing/2014/main" id="{38EF4877-D251-6C4C-B2A0-6065D8C717BF}"/>
              </a:ext>
            </a:extLst>
          </p:cNvPr>
          <p:cNvSpPr txBox="1"/>
          <p:nvPr/>
        </p:nvSpPr>
        <p:spPr>
          <a:xfrm>
            <a:off x="579803" y="2990678"/>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Python Recap</a:t>
            </a:r>
          </a:p>
          <a:p>
            <a:r>
              <a:rPr lang="nl-NL" dirty="0">
                <a:solidFill>
                  <a:schemeClr val="tx1">
                    <a:lumMod val="75000"/>
                    <a:lumOff val="25000"/>
                  </a:schemeClr>
                </a:solidFill>
              </a:rPr>
              <a:t>Python Advanced Concepts</a:t>
            </a:r>
          </a:p>
        </p:txBody>
      </p:sp>
      <p:sp>
        <p:nvSpPr>
          <p:cNvPr id="13" name="Tekstvak 12">
            <a:extLst>
              <a:ext uri="{FF2B5EF4-FFF2-40B4-BE49-F238E27FC236}">
                <a16:creationId xmlns:a16="http://schemas.microsoft.com/office/drawing/2014/main" id="{01C94FBA-457D-FC44-9F15-607E3B13D844}"/>
              </a:ext>
            </a:extLst>
          </p:cNvPr>
          <p:cNvSpPr txBox="1"/>
          <p:nvPr/>
        </p:nvSpPr>
        <p:spPr>
          <a:xfrm>
            <a:off x="579803" y="6015014"/>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err="1">
                <a:solidFill>
                  <a:schemeClr val="tx1">
                    <a:lumMod val="75000"/>
                    <a:lumOff val="25000"/>
                  </a:schemeClr>
                </a:solidFill>
              </a:rPr>
              <a:t>Database Access</a:t>
            </a:r>
          </a:p>
          <a:p>
            <a:r>
              <a:rPr lang="nl-NL" dirty="0" err="1">
                <a:solidFill>
                  <a:schemeClr val="tx1">
                    <a:lumMod val="75000"/>
                    <a:lumOff val="25000"/>
                  </a:schemeClr>
                </a:solidFill>
              </a:rPr>
              <a:t>ORM</a:t>
            </a:r>
            <a:endParaRPr lang="nl-NL" dirty="0">
              <a:solidFill>
                <a:schemeClr val="tx1">
                  <a:lumMod val="75000"/>
                  <a:lumOff val="25000"/>
                </a:schemeClr>
              </a:solidFill>
            </a:endParaRPr>
          </a:p>
          <a:p>
            <a:r>
              <a:rPr lang="nl-NL" dirty="0">
                <a:solidFill>
                  <a:schemeClr val="tx1">
                    <a:lumMod val="75000"/>
                    <a:lumOff val="25000"/>
                  </a:schemeClr>
                </a:solidFill>
              </a:rPr>
              <a:t>SqlAlchemy</a:t>
            </a:r>
          </a:p>
        </p:txBody>
      </p:sp>
      <p:sp>
        <p:nvSpPr>
          <p:cNvPr id="14" name="Tekstvak 13">
            <a:extLst>
              <a:ext uri="{FF2B5EF4-FFF2-40B4-BE49-F238E27FC236}">
                <a16:creationId xmlns:a16="http://schemas.microsoft.com/office/drawing/2014/main" id="{D7AC1D1F-6023-EA4A-B317-9274E3BECAC1}"/>
              </a:ext>
            </a:extLst>
          </p:cNvPr>
          <p:cNvSpPr txBox="1"/>
          <p:nvPr/>
        </p:nvSpPr>
        <p:spPr>
          <a:xfrm>
            <a:off x="5449273" y="2990678"/>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err="1">
                <a:solidFill>
                  <a:schemeClr val="tx1">
                    <a:lumMod val="75000"/>
                    <a:lumOff val="25000"/>
                  </a:schemeClr>
                </a:solidFill>
              </a:rPr>
              <a:t>File Formats</a:t>
            </a:r>
          </a:p>
          <a:p>
            <a:r>
              <a:rPr lang="nl-NL" dirty="0" err="1">
                <a:solidFill>
                  <a:schemeClr val="tx1">
                    <a:lumMod val="75000"/>
                    <a:lumOff val="25000"/>
                  </a:schemeClr>
                </a:solidFill>
              </a:rPr>
              <a:t>Pickle</a:t>
            </a:r>
          </a:p>
          <a:p>
            <a:r>
              <a:rPr lang="nl-NL" dirty="0" err="1">
                <a:solidFill>
                  <a:schemeClr val="tx1">
                    <a:lumMod val="75000"/>
                    <a:lumOff val="25000"/>
                  </a:schemeClr>
                </a:solidFill>
              </a:rPr>
              <a:t>XML</a:t>
            </a:r>
          </a:p>
          <a:p>
            <a:r>
              <a:rPr lang="nl-NL" dirty="0">
                <a:solidFill>
                  <a:schemeClr val="tx1">
                    <a:lumMod val="75000"/>
                    <a:lumOff val="25000"/>
                  </a:schemeClr>
                </a:solidFill>
              </a:rPr>
              <a:t>JSON</a:t>
            </a:r>
          </a:p>
        </p:txBody>
      </p:sp>
      <p:sp>
        <p:nvSpPr>
          <p:cNvPr id="15" name="Tekstvak 14">
            <a:extLst>
              <a:ext uri="{FF2B5EF4-FFF2-40B4-BE49-F238E27FC236}">
                <a16:creationId xmlns:a16="http://schemas.microsoft.com/office/drawing/2014/main" id="{65061617-D6A1-7F4C-BE4E-1F465386BD3C}"/>
              </a:ext>
            </a:extLst>
          </p:cNvPr>
          <p:cNvSpPr txBox="1"/>
          <p:nvPr/>
        </p:nvSpPr>
        <p:spPr>
          <a:xfrm>
            <a:off x="5449273" y="6015014"/>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Web Frameworks</a:t>
            </a:r>
          </a:p>
          <a:p>
            <a:r>
              <a:rPr lang="nl-NL" dirty="0">
                <a:solidFill>
                  <a:schemeClr val="tx1">
                    <a:lumMod val="75000"/>
                    <a:lumOff val="25000"/>
                  </a:schemeClr>
                </a:solidFill>
              </a:rPr>
              <a:t>Pyramid</a:t>
            </a:r>
          </a:p>
          <a:p>
            <a:r>
              <a:rPr lang="nl-NL" dirty="0">
                <a:solidFill>
                  <a:schemeClr val="tx1">
                    <a:lumMod val="75000"/>
                    <a:lumOff val="25000"/>
                  </a:schemeClr>
                </a:solidFill>
              </a:rPr>
              <a:t>Django</a:t>
            </a:r>
          </a:p>
          <a:p>
            <a:r>
              <a:rPr lang="nl-NL" dirty="0">
                <a:solidFill>
                  <a:schemeClr val="tx1">
                    <a:lumMod val="75000"/>
                    <a:lumOff val="25000"/>
                  </a:schemeClr>
                </a:solidFill>
              </a:rPr>
              <a:t>Flask</a:t>
            </a:r>
          </a:p>
          <a:p>
            <a:endParaRPr lang="nl-NL" dirty="0">
              <a:solidFill>
                <a:schemeClr val="tx1">
                  <a:lumMod val="75000"/>
                  <a:lumOff val="25000"/>
                </a:schemeClr>
              </a:solidFill>
            </a:endParaRPr>
          </a:p>
        </p:txBody>
      </p:sp>
      <p:pic>
        <p:nvPicPr>
          <p:cNvPr id="16" name="Afbeelding 15">
            <a:extLst>
              <a:ext uri="{FF2B5EF4-FFF2-40B4-BE49-F238E27FC236}">
                <a16:creationId xmlns:a16="http://schemas.microsoft.com/office/drawing/2014/main" id="{F2AC90B2-960F-E749-8AF8-2B8D79BF7C29}"/>
              </a:ext>
            </a:extLst>
          </p:cNvPr>
          <p:cNvPicPr>
            <a:picLocks noChangeAspect="1"/>
          </p:cNvPicPr>
          <p:nvPr/>
        </p:nvPicPr>
        <p:blipFill>
          <a:blip r:embed="rId3"/>
          <a:stretch>
            <a:fillRect/>
          </a:stretch>
        </p:blipFill>
        <p:spPr>
          <a:xfrm>
            <a:off x="2074595" y="4836072"/>
            <a:ext cx="971550" cy="1005640"/>
          </a:xfrm>
          <a:prstGeom prst="rect">
            <a:avLst/>
          </a:prstGeom>
        </p:spPr>
      </p:pic>
      <p:pic>
        <p:nvPicPr>
          <p:cNvPr id="17" name="Afbeelding 16">
            <a:extLst>
              <a:ext uri="{FF2B5EF4-FFF2-40B4-BE49-F238E27FC236}">
                <a16:creationId xmlns:a16="http://schemas.microsoft.com/office/drawing/2014/main" id="{899EF33D-2CB7-B64D-A219-F9528F9D317B}"/>
              </a:ext>
            </a:extLst>
          </p:cNvPr>
          <p:cNvPicPr>
            <a:picLocks noChangeAspect="1"/>
          </p:cNvPicPr>
          <p:nvPr/>
        </p:nvPicPr>
        <p:blipFill>
          <a:blip r:embed="rId4"/>
          <a:stretch>
            <a:fillRect/>
          </a:stretch>
        </p:blipFill>
        <p:spPr>
          <a:xfrm>
            <a:off x="2070055" y="1800158"/>
            <a:ext cx="932362" cy="965077"/>
          </a:xfrm>
          <a:prstGeom prst="rect">
            <a:avLst/>
          </a:prstGeom>
        </p:spPr>
      </p:pic>
      <p:pic>
        <p:nvPicPr>
          <p:cNvPr id="18" name="Afbeelding 17">
            <a:extLst>
              <a:ext uri="{FF2B5EF4-FFF2-40B4-BE49-F238E27FC236}">
                <a16:creationId xmlns:a16="http://schemas.microsoft.com/office/drawing/2014/main" id="{CE3E6132-AB2B-F44F-8CCE-420373E98A66}"/>
              </a:ext>
            </a:extLst>
          </p:cNvPr>
          <p:cNvPicPr>
            <a:picLocks noChangeAspect="1"/>
          </p:cNvPicPr>
          <p:nvPr/>
        </p:nvPicPr>
        <p:blipFill>
          <a:blip r:embed="rId5"/>
          <a:stretch>
            <a:fillRect/>
          </a:stretch>
        </p:blipFill>
        <p:spPr>
          <a:xfrm>
            <a:off x="6952645" y="1820514"/>
            <a:ext cx="954390" cy="987878"/>
          </a:xfrm>
          <a:prstGeom prst="rect">
            <a:avLst/>
          </a:prstGeom>
        </p:spPr>
      </p:pic>
      <p:pic>
        <p:nvPicPr>
          <p:cNvPr id="19" name="Afbeelding 18">
            <a:extLst>
              <a:ext uri="{FF2B5EF4-FFF2-40B4-BE49-F238E27FC236}">
                <a16:creationId xmlns:a16="http://schemas.microsoft.com/office/drawing/2014/main" id="{AE7D1C0F-1949-FA4A-BD32-57735A30FE8A}"/>
              </a:ext>
            </a:extLst>
          </p:cNvPr>
          <p:cNvPicPr>
            <a:picLocks noChangeAspect="1"/>
          </p:cNvPicPr>
          <p:nvPr/>
        </p:nvPicPr>
        <p:blipFill>
          <a:blip r:embed="rId6"/>
          <a:stretch>
            <a:fillRect/>
          </a:stretch>
        </p:blipFill>
        <p:spPr>
          <a:xfrm>
            <a:off x="6966290" y="4856292"/>
            <a:ext cx="927100" cy="965200"/>
          </a:xfrm>
          <a:prstGeom prst="rect">
            <a:avLst/>
          </a:prstGeom>
        </p:spPr>
      </p:pic>
    </p:spTree>
    <p:extLst>
      <p:ext uri="{BB962C8B-B14F-4D97-AF65-F5344CB8AC3E}">
        <p14:creationId xmlns:p14="http://schemas.microsoft.com/office/powerpoint/2010/main" val="3606694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0BC40-6ACF-D74E-8657-3C0B50F29B7C}"/>
              </a:ext>
            </a:extLst>
          </p:cNvPr>
          <p:cNvSpPr>
            <a:spLocks noGrp="1"/>
          </p:cNvSpPr>
          <p:nvPr>
            <p:ph type="title"/>
          </p:nvPr>
        </p:nvSpPr>
        <p:spPr/>
        <p:txBody>
          <a:bodyPr/>
          <a:lstStyle/>
          <a:p>
            <a:r>
              <a:rPr lang="nl-NL" dirty="0" err="1"/>
              <a:t>xml</a:t>
            </a:r>
            <a:endParaRPr lang="nl-NL" dirty="0"/>
          </a:p>
        </p:txBody>
      </p:sp>
      <p:sp>
        <p:nvSpPr>
          <p:cNvPr id="3" name="Tijdelijke aanduiding voor inhoud 2">
            <a:extLst>
              <a:ext uri="{FF2B5EF4-FFF2-40B4-BE49-F238E27FC236}">
                <a16:creationId xmlns:a16="http://schemas.microsoft.com/office/drawing/2014/main" id="{482668AD-9A29-A049-A92C-A87515037E75}"/>
              </a:ext>
            </a:extLst>
          </p:cNvPr>
          <p:cNvSpPr>
            <a:spLocks noGrp="1"/>
          </p:cNvSpPr>
          <p:nvPr>
            <p:ph idx="1"/>
          </p:nvPr>
        </p:nvSpPr>
        <p:spPr/>
        <p:txBody>
          <a:bodyPr/>
          <a:lstStyle/>
          <a:p>
            <a:r>
              <a:rPr lang="nl-NL" dirty="0"/>
              <a:t>The </a:t>
            </a:r>
            <a:r>
              <a:rPr lang="nl-NL" b="1" dirty="0" err="1"/>
              <a:t>xml.etree.ElementTree</a:t>
            </a:r>
            <a:r>
              <a:rPr lang="nl-NL" dirty="0"/>
              <a:t> module </a:t>
            </a:r>
            <a:r>
              <a:rPr lang="nl-NL" dirty="0" err="1"/>
              <a:t>implements</a:t>
            </a:r>
            <a:r>
              <a:rPr lang="nl-NL" dirty="0"/>
              <a:t> a </a:t>
            </a:r>
            <a:r>
              <a:rPr lang="nl-NL" dirty="0" err="1"/>
              <a:t>simple</a:t>
            </a:r>
            <a:r>
              <a:rPr lang="nl-NL" dirty="0"/>
              <a:t> </a:t>
            </a:r>
            <a:r>
              <a:rPr lang="nl-NL" dirty="0" err="1"/>
              <a:t>and</a:t>
            </a:r>
            <a:r>
              <a:rPr lang="nl-NL" dirty="0"/>
              <a:t> </a:t>
            </a:r>
            <a:r>
              <a:rPr lang="nl-NL" dirty="0" err="1"/>
              <a:t>efficient</a:t>
            </a:r>
            <a:r>
              <a:rPr lang="nl-NL" dirty="0"/>
              <a:t> API </a:t>
            </a:r>
            <a:r>
              <a:rPr lang="nl-NL" dirty="0" err="1"/>
              <a:t>for</a:t>
            </a:r>
            <a:r>
              <a:rPr lang="nl-NL" dirty="0"/>
              <a:t> </a:t>
            </a:r>
            <a:r>
              <a:rPr lang="nl-NL" dirty="0" err="1"/>
              <a:t>parsing</a:t>
            </a:r>
            <a:r>
              <a:rPr lang="nl-NL" dirty="0"/>
              <a:t> </a:t>
            </a:r>
            <a:r>
              <a:rPr lang="nl-NL" dirty="0" err="1"/>
              <a:t>and</a:t>
            </a:r>
            <a:r>
              <a:rPr lang="nl-NL" dirty="0"/>
              <a:t> </a:t>
            </a:r>
            <a:r>
              <a:rPr lang="nl-NL" dirty="0" err="1"/>
              <a:t>creating</a:t>
            </a:r>
            <a:r>
              <a:rPr lang="nl-NL" dirty="0"/>
              <a:t> XML data.</a:t>
            </a:r>
          </a:p>
          <a:p>
            <a:r>
              <a:rPr lang="nl-NL" dirty="0" err="1"/>
              <a:t>This</a:t>
            </a:r>
            <a:r>
              <a:rPr lang="nl-NL" dirty="0"/>
              <a:t> module </a:t>
            </a:r>
            <a:r>
              <a:rPr lang="nl-NL" dirty="0" err="1"/>
              <a:t>provides</a:t>
            </a:r>
            <a:r>
              <a:rPr lang="nl-NL" dirty="0"/>
              <a:t> </a:t>
            </a:r>
            <a:r>
              <a:rPr lang="nl-NL" dirty="0" err="1"/>
              <a:t>limited</a:t>
            </a:r>
            <a:r>
              <a:rPr lang="nl-NL" dirty="0"/>
              <a:t> support </a:t>
            </a:r>
            <a:r>
              <a:rPr lang="nl-NL" dirty="0" err="1"/>
              <a:t>for</a:t>
            </a:r>
            <a:r>
              <a:rPr lang="nl-NL" dirty="0"/>
              <a:t> </a:t>
            </a:r>
            <a:r>
              <a:rPr lang="nl-NL" b="1" dirty="0" err="1"/>
              <a:t>XPath</a:t>
            </a:r>
            <a:r>
              <a:rPr lang="nl-NL" dirty="0"/>
              <a:t> </a:t>
            </a:r>
            <a:r>
              <a:rPr lang="nl-NL" dirty="0" err="1"/>
              <a:t>expressions</a:t>
            </a:r>
            <a:r>
              <a:rPr lang="nl-NL" dirty="0"/>
              <a:t> </a:t>
            </a:r>
            <a:r>
              <a:rPr lang="nl-NL" dirty="0" err="1"/>
              <a:t>for</a:t>
            </a:r>
            <a:r>
              <a:rPr lang="nl-NL" dirty="0"/>
              <a:t> </a:t>
            </a:r>
            <a:r>
              <a:rPr lang="nl-NL" dirty="0" err="1"/>
              <a:t>locating</a:t>
            </a:r>
            <a:r>
              <a:rPr lang="nl-NL" dirty="0"/>
              <a:t> </a:t>
            </a:r>
            <a:r>
              <a:rPr lang="nl-NL" dirty="0" err="1"/>
              <a:t>elements</a:t>
            </a:r>
            <a:r>
              <a:rPr lang="nl-NL" dirty="0"/>
              <a:t> in a tree. </a:t>
            </a:r>
            <a:r>
              <a:rPr lang="nl-NL" dirty="0">
                <a:hlinkClick r:id="rId2"/>
              </a:rPr>
              <a:t>https://www.w3schools.com/xml/xpath_intro.asp</a:t>
            </a:r>
            <a:endParaRPr lang="nl-NL" dirty="0"/>
          </a:p>
          <a:p>
            <a:r>
              <a:rPr lang="nl-NL" dirty="0" err="1"/>
              <a:t>ElementTree</a:t>
            </a:r>
            <a:r>
              <a:rPr lang="nl-NL" dirty="0"/>
              <a:t> </a:t>
            </a:r>
            <a:r>
              <a:rPr lang="nl-NL" dirty="0" err="1"/>
              <a:t>provides</a:t>
            </a:r>
            <a:r>
              <a:rPr lang="nl-NL" dirty="0"/>
              <a:t> a </a:t>
            </a:r>
            <a:r>
              <a:rPr lang="nl-NL" dirty="0" err="1"/>
              <a:t>simple</a:t>
            </a:r>
            <a:r>
              <a:rPr lang="nl-NL" dirty="0"/>
              <a:t> way </a:t>
            </a:r>
            <a:r>
              <a:rPr lang="nl-NL" dirty="0" err="1"/>
              <a:t>to</a:t>
            </a:r>
            <a:r>
              <a:rPr lang="nl-NL" dirty="0"/>
              <a:t> </a:t>
            </a:r>
            <a:r>
              <a:rPr lang="nl-NL" dirty="0" err="1"/>
              <a:t>build</a:t>
            </a:r>
            <a:r>
              <a:rPr lang="nl-NL" dirty="0"/>
              <a:t> XML </a:t>
            </a:r>
            <a:r>
              <a:rPr lang="nl-NL" dirty="0" err="1"/>
              <a:t>documents</a:t>
            </a:r>
            <a:r>
              <a:rPr lang="nl-NL" dirty="0"/>
              <a:t> </a:t>
            </a:r>
            <a:r>
              <a:rPr lang="nl-NL" dirty="0" err="1"/>
              <a:t>and</a:t>
            </a:r>
            <a:r>
              <a:rPr lang="nl-NL" dirty="0"/>
              <a:t> </a:t>
            </a:r>
            <a:r>
              <a:rPr lang="nl-NL" dirty="0" err="1"/>
              <a:t>write</a:t>
            </a:r>
            <a:r>
              <a:rPr lang="nl-NL" dirty="0"/>
              <a:t> </a:t>
            </a:r>
            <a:r>
              <a:rPr lang="nl-NL" dirty="0" err="1"/>
              <a:t>them</a:t>
            </a:r>
            <a:r>
              <a:rPr lang="nl-NL" dirty="0"/>
              <a:t> </a:t>
            </a:r>
            <a:r>
              <a:rPr lang="nl-NL" dirty="0" err="1"/>
              <a:t>to</a:t>
            </a:r>
            <a:r>
              <a:rPr lang="nl-NL" dirty="0"/>
              <a:t> files.</a:t>
            </a:r>
          </a:p>
        </p:txBody>
      </p:sp>
      <p:sp>
        <p:nvSpPr>
          <p:cNvPr id="5" name="Rechthoek 4">
            <a:extLst>
              <a:ext uri="{FF2B5EF4-FFF2-40B4-BE49-F238E27FC236}">
                <a16:creationId xmlns:a16="http://schemas.microsoft.com/office/drawing/2014/main" id="{3904EFFF-753B-E048-897F-7263517CFDB3}"/>
              </a:ext>
            </a:extLst>
          </p:cNvPr>
          <p:cNvSpPr/>
          <p:nvPr/>
        </p:nvSpPr>
        <p:spPr>
          <a:xfrm>
            <a:off x="575816" y="4650502"/>
            <a:ext cx="8928991" cy="2585323"/>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xml.etree.ElementTree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ET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tree = </a:t>
            </a:r>
            <a:r>
              <a:rPr lang="nl-NL" b="1" dirty="0" err="1">
                <a:solidFill>
                  <a:srgbClr val="000000"/>
                </a:solidFill>
                <a:latin typeface="Menlo" panose="020B0609030804020204" pitchFamily="49" charset="0"/>
              </a:rPr>
              <a:t>ET.parse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data.xml</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root = </a:t>
            </a:r>
            <a:r>
              <a:rPr lang="nl-NL" b="1" dirty="0" err="1">
                <a:solidFill>
                  <a:srgbClr val="000000"/>
                </a:solidFill>
                <a:latin typeface="Menlo" panose="020B0609030804020204" pitchFamily="49" charset="0"/>
              </a:rPr>
              <a:t>tree.getroot</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root.attrib</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element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root.findall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'//name'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element.text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9147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233BEC-847F-654A-882C-6779E98404DF}"/>
              </a:ext>
            </a:extLst>
          </p:cNvPr>
          <p:cNvSpPr>
            <a:spLocks noGrp="1"/>
          </p:cNvSpPr>
          <p:nvPr>
            <p:ph type="title"/>
          </p:nvPr>
        </p:nvSpPr>
        <p:spPr/>
        <p:txBody>
          <a:bodyPr/>
          <a:lstStyle/>
          <a:p>
            <a:r>
              <a:rPr lang="nl-NL"/>
              <a:t>GUI</a:t>
            </a:r>
          </a:p>
        </p:txBody>
      </p:sp>
      <p:sp>
        <p:nvSpPr>
          <p:cNvPr id="3" name="Tijdelijke aanduiding voor inhoud 2">
            <a:extLst>
              <a:ext uri="{FF2B5EF4-FFF2-40B4-BE49-F238E27FC236}">
                <a16:creationId xmlns:a16="http://schemas.microsoft.com/office/drawing/2014/main" id="{76B44D46-0062-7F2A-4D8D-AEAADA4C536D}"/>
              </a:ext>
            </a:extLst>
          </p:cNvPr>
          <p:cNvSpPr>
            <a:spLocks noGrp="1"/>
          </p:cNvSpPr>
          <p:nvPr>
            <p:ph idx="1"/>
          </p:nvPr>
        </p:nvSpPr>
        <p:spPr/>
        <p:txBody>
          <a:bodyPr/>
          <a:lstStyle/>
          <a:p>
            <a:r>
              <a:rPr lang="nl-NL"/>
              <a:t>tkinter</a:t>
            </a:r>
          </a:p>
          <a:p>
            <a:r>
              <a:rPr lang="nl-NL"/>
              <a:t>pyqt</a:t>
            </a:r>
          </a:p>
          <a:p>
            <a:endParaRPr lang="nl-NL"/>
          </a:p>
        </p:txBody>
      </p:sp>
    </p:spTree>
    <p:extLst>
      <p:ext uri="{BB962C8B-B14F-4D97-AF65-F5344CB8AC3E}">
        <p14:creationId xmlns:p14="http://schemas.microsoft.com/office/powerpoint/2010/main" val="929895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6D12A2-AC60-D713-5075-AABD80D5C514}"/>
              </a:ext>
            </a:extLst>
          </p:cNvPr>
          <p:cNvSpPr>
            <a:spLocks noGrp="1"/>
          </p:cNvSpPr>
          <p:nvPr>
            <p:ph type="title"/>
          </p:nvPr>
        </p:nvSpPr>
        <p:spPr/>
        <p:txBody>
          <a:bodyPr/>
          <a:lstStyle/>
          <a:p>
            <a:r>
              <a:rPr lang="nl-NL"/>
              <a:t>configparser</a:t>
            </a:r>
          </a:p>
        </p:txBody>
      </p:sp>
      <p:sp>
        <p:nvSpPr>
          <p:cNvPr id="3" name="Tijdelijke aanduiding voor inhoud 2">
            <a:extLst>
              <a:ext uri="{FF2B5EF4-FFF2-40B4-BE49-F238E27FC236}">
                <a16:creationId xmlns:a16="http://schemas.microsoft.com/office/drawing/2014/main" id="{E0A257E6-D03F-24A9-95CD-B5FC92C08EDC}"/>
              </a:ext>
            </a:extLst>
          </p:cNvPr>
          <p:cNvSpPr>
            <a:spLocks noGrp="1"/>
          </p:cNvSpPr>
          <p:nvPr>
            <p:ph idx="1"/>
          </p:nvPr>
        </p:nvSpPr>
        <p:spPr/>
        <p:txBody>
          <a:bodyPr/>
          <a:lstStyle/>
          <a:p>
            <a:r>
              <a:rPr lang="nl-NL"/>
              <a:t>This module provides the ConfigParser class which implements a basic configuration language which provides a structure similar to what’s found in Microsoft Windows INI files. </a:t>
            </a:r>
          </a:p>
        </p:txBody>
      </p:sp>
      <p:sp>
        <p:nvSpPr>
          <p:cNvPr id="5" name="Tekstvak 4">
            <a:extLst>
              <a:ext uri="{FF2B5EF4-FFF2-40B4-BE49-F238E27FC236}">
                <a16:creationId xmlns:a16="http://schemas.microsoft.com/office/drawing/2014/main" id="{F9D88E90-75BD-4AF0-3225-3ABB4FD56D38}"/>
              </a:ext>
            </a:extLst>
          </p:cNvPr>
          <p:cNvSpPr txBox="1"/>
          <p:nvPr/>
        </p:nvSpPr>
        <p:spPr>
          <a:xfrm>
            <a:off x="6719282" y="2987749"/>
            <a:ext cx="3190578" cy="2246769"/>
          </a:xfrm>
          <a:prstGeom prst="rect">
            <a:avLst/>
          </a:prstGeom>
          <a:solidFill>
            <a:schemeClr val="accent6">
              <a:lumMod val="20000"/>
              <a:lumOff val="80000"/>
            </a:schemeClr>
          </a:solidFill>
          <a:ln>
            <a:solidFill>
              <a:schemeClr val="accent6">
                <a:lumMod val="50000"/>
              </a:schemeClr>
            </a:solidFill>
          </a:ln>
          <a:effectLst>
            <a:outerShdw blurRad="50800" dist="38100" dir="2700000" algn="tl" rotWithShape="0">
              <a:prstClr val="black">
                <a:alpha val="40000"/>
              </a:prstClr>
            </a:outerShdw>
          </a:effectLst>
        </p:spPr>
        <p:txBody>
          <a:bodyPr wrap="square">
            <a:spAutoFit/>
          </a:bodyPr>
          <a:lstStyle/>
          <a:p>
            <a:r>
              <a:rPr lang="nl-NL" sz="1400" b="1">
                <a:solidFill>
                  <a:srgbClr val="008000"/>
                </a:solidFill>
                <a:effectLst/>
                <a:latin typeface="Consolas" panose="020B0609020204030204" pitchFamily="49" charset="0"/>
                <a:cs typeface="Consolas" panose="020B0609020204030204" pitchFamily="49" charset="0"/>
              </a:rPr>
              <a:t>[DEFAULT]</a:t>
            </a:r>
          </a:p>
          <a:p>
            <a:r>
              <a:rPr lang="nl-NL" sz="1400">
                <a:solidFill>
                  <a:srgbClr val="687822"/>
                </a:solidFill>
                <a:effectLst/>
                <a:latin typeface="Consolas" panose="020B0609020204030204" pitchFamily="49" charset="0"/>
                <a:cs typeface="Consolas" panose="020B0609020204030204" pitchFamily="49" charset="0"/>
              </a:rPr>
              <a:t>ServerAliveInterval</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45</a:t>
            </a:r>
          </a:p>
          <a:p>
            <a:r>
              <a:rPr lang="nl-NL" sz="1400">
                <a:solidFill>
                  <a:srgbClr val="687822"/>
                </a:solidFill>
                <a:effectLst/>
                <a:latin typeface="Consolas" panose="020B0609020204030204" pitchFamily="49" charset="0"/>
                <a:cs typeface="Consolas" panose="020B0609020204030204" pitchFamily="49" charset="0"/>
              </a:rPr>
              <a:t>Compression</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yes</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CompressionLevel</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9</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ForwardX11</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yes</a:t>
            </a:r>
            <a:r>
              <a:rPr lang="nl-NL" sz="1400">
                <a:latin typeface="Consolas" panose="020B0609020204030204" pitchFamily="49" charset="0"/>
                <a:cs typeface="Consolas" panose="020B0609020204030204" pitchFamily="49" charset="0"/>
              </a:rPr>
              <a:t> </a:t>
            </a:r>
          </a:p>
          <a:p>
            <a:r>
              <a:rPr lang="nl-NL" sz="1400" b="1">
                <a:solidFill>
                  <a:srgbClr val="008000"/>
                </a:solidFill>
                <a:effectLst/>
                <a:latin typeface="Consolas" panose="020B0609020204030204" pitchFamily="49" charset="0"/>
                <a:cs typeface="Consolas" panose="020B0609020204030204" pitchFamily="49" charset="0"/>
              </a:rPr>
              <a:t>[bitbucket.org]</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User</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hg</a:t>
            </a:r>
            <a:r>
              <a:rPr lang="nl-NL" sz="1400">
                <a:latin typeface="Consolas" panose="020B0609020204030204" pitchFamily="49" charset="0"/>
                <a:cs typeface="Consolas" panose="020B0609020204030204" pitchFamily="49" charset="0"/>
              </a:rPr>
              <a:t> </a:t>
            </a:r>
          </a:p>
          <a:p>
            <a:r>
              <a:rPr lang="nl-NL" sz="1400" b="1">
                <a:solidFill>
                  <a:srgbClr val="008000"/>
                </a:solidFill>
                <a:effectLst/>
                <a:latin typeface="Consolas" panose="020B0609020204030204" pitchFamily="49" charset="0"/>
                <a:cs typeface="Consolas" panose="020B0609020204030204" pitchFamily="49" charset="0"/>
              </a:rPr>
              <a:t>[topsecret.server.com]</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Port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50022</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ForwardX11</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no</a:t>
            </a:r>
            <a:endParaRPr lang="nl-NL" sz="1400">
              <a:latin typeface="Consolas" panose="020B0609020204030204" pitchFamily="49" charset="0"/>
              <a:cs typeface="Consolas" panose="020B0609020204030204" pitchFamily="49" charset="0"/>
            </a:endParaRPr>
          </a:p>
        </p:txBody>
      </p:sp>
      <p:sp>
        <p:nvSpPr>
          <p:cNvPr id="7" name="Tekstvak 6">
            <a:extLst>
              <a:ext uri="{FF2B5EF4-FFF2-40B4-BE49-F238E27FC236}">
                <a16:creationId xmlns:a16="http://schemas.microsoft.com/office/drawing/2014/main" id="{A3FB5A0B-4291-8E0E-4D89-C81D4661B1D0}"/>
              </a:ext>
            </a:extLst>
          </p:cNvPr>
          <p:cNvSpPr txBox="1"/>
          <p:nvPr/>
        </p:nvSpPr>
        <p:spPr>
          <a:xfrm>
            <a:off x="431800" y="3652335"/>
            <a:ext cx="6120680" cy="3539430"/>
          </a:xfrm>
          <a:prstGeom prst="rect">
            <a:avLst/>
          </a:prstGeom>
          <a:solidFill>
            <a:schemeClr val="accent1">
              <a:lumMod val="20000"/>
              <a:lumOff val="80000"/>
            </a:schemeClr>
          </a:solidFill>
          <a:ln>
            <a:solidFill>
              <a:schemeClr val="tx2">
                <a:lumMod val="50000"/>
              </a:schemeClr>
            </a:solidFill>
          </a:ln>
          <a:effectLst>
            <a:outerShdw blurRad="50800" dist="38100" dir="2700000" algn="tl" rotWithShape="0">
              <a:prstClr val="black">
                <a:alpha val="40000"/>
              </a:prstClr>
            </a:outerShdw>
          </a:effectLst>
        </p:spPr>
        <p:txBody>
          <a:bodyPr wrap="square">
            <a:spAutoFit/>
          </a:bodyPr>
          <a:lstStyle/>
          <a:p>
            <a:r>
              <a:rPr lang="nl-NL" sz="1600" b="1">
                <a:solidFill>
                  <a:srgbClr val="008000"/>
                </a:solidFill>
                <a:effectLst/>
                <a:latin typeface="Consolas" panose="020B0609020204030204" pitchFamily="49" charset="0"/>
                <a:cs typeface="Consolas" panose="020B0609020204030204" pitchFamily="49" charset="0"/>
              </a:rPr>
              <a:t>import</a:t>
            </a:r>
            <a:r>
              <a:rPr lang="nl-NL" sz="1600">
                <a:latin typeface="Consolas" panose="020B0609020204030204" pitchFamily="49" charset="0"/>
                <a:cs typeface="Consolas" panose="020B0609020204030204" pitchFamily="49" charset="0"/>
              </a:rPr>
              <a:t> </a:t>
            </a:r>
            <a:r>
              <a:rPr lang="nl-NL" sz="1600" b="1">
                <a:solidFill>
                  <a:srgbClr val="0000FF"/>
                </a:solidFill>
                <a:effectLst/>
                <a:latin typeface="Consolas" panose="020B0609020204030204" pitchFamily="49" charset="0"/>
                <a:cs typeface="Consolas" panose="020B0609020204030204" pitchFamily="49" charset="0"/>
              </a:rPr>
              <a:t>configparser</a:t>
            </a:r>
            <a:r>
              <a:rPr lang="nl-NL" sz="1600">
                <a:latin typeface="Consolas" panose="020B0609020204030204" pitchFamily="49" charset="0"/>
                <a:cs typeface="Consolas" panose="020B0609020204030204" pitchFamily="49" charset="0"/>
              </a:rPr>
              <a:t> </a:t>
            </a:r>
            <a:endParaRPr lang="nl-NL" sz="1600">
              <a:solidFill>
                <a:schemeClr val="tx1"/>
              </a:solidFill>
              <a:latin typeface="Consolas" panose="020B0609020204030204" pitchFamily="49" charset="0"/>
              <a:cs typeface="Consolas" panose="020B0609020204030204" pitchFamily="49" charset="0"/>
            </a:endParaRPr>
          </a:p>
          <a:p>
            <a:r>
              <a:rPr lang="nl-NL" sz="1600">
                <a:solidFill>
                  <a:schemeClr val="tx1"/>
                </a:solidFill>
                <a:latin typeface="Consolas" panose="020B0609020204030204" pitchFamily="49" charset="0"/>
                <a:cs typeface="Consolas" panose="020B0609020204030204" pitchFamily="49" charset="0"/>
              </a:rPr>
              <a:t>config</a:t>
            </a:r>
            <a:r>
              <a:rPr lang="nl-NL" sz="1600">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configparser</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ConfigParser() </a:t>
            </a: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'DEFAULT</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'ServerAliveInterval'</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'45'</a:t>
            </a:r>
            <a:r>
              <a:rPr lang="nl-NL" sz="1600">
                <a:solidFill>
                  <a:schemeClr val="tx1"/>
                </a:solidFill>
                <a:latin typeface="Consolas" panose="020B0609020204030204" pitchFamily="49" charset="0"/>
                <a:cs typeface="Consolas" panose="020B0609020204030204" pitchFamily="49" charset="0"/>
              </a:rPr>
              <a:t>, </a:t>
            </a:r>
          </a:p>
          <a:p>
            <a:r>
              <a:rPr lang="nl-NL" sz="1600">
                <a:solidFill>
                  <a:srgbClr val="BA2121"/>
                </a:solidFill>
                <a:effectLst/>
                <a:latin typeface="Consolas" panose="020B0609020204030204" pitchFamily="49" charset="0"/>
                <a:cs typeface="Consolas" panose="020B0609020204030204" pitchFamily="49" charset="0"/>
              </a:rPr>
              <a:t>                     'Compression'</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'yes'</a:t>
            </a:r>
            <a:r>
              <a:rPr lang="nl-NL" sz="1600">
                <a:solidFill>
                  <a:schemeClr val="tx1"/>
                </a:solidFill>
                <a:latin typeface="Consolas" panose="020B0609020204030204" pitchFamily="49" charset="0"/>
                <a:cs typeface="Consolas" panose="020B0609020204030204" pitchFamily="49" charset="0"/>
              </a:rPr>
              <a:t>, </a:t>
            </a:r>
          </a:p>
          <a:p>
            <a:r>
              <a:rPr lang="nl-NL" sz="1600">
                <a:solidFill>
                  <a:srgbClr val="BA2121"/>
                </a:solidFill>
                <a:effectLst/>
                <a:latin typeface="Consolas" panose="020B0609020204030204" pitchFamily="49" charset="0"/>
                <a:cs typeface="Consolas" panose="020B0609020204030204" pitchFamily="49" charset="0"/>
              </a:rPr>
              <a:t>                     'CompressionLevel'</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'9'</a:t>
            </a:r>
            <a:r>
              <a:rPr lang="nl-NL" sz="1600">
                <a:solidFill>
                  <a:schemeClr val="tx1"/>
                </a:solidFill>
                <a:latin typeface="Consolas" panose="020B0609020204030204" pitchFamily="49" charset="0"/>
                <a:cs typeface="Consolas" panose="020B0609020204030204" pitchFamily="49" charset="0"/>
              </a:rPr>
              <a:t>}</a:t>
            </a:r>
            <a:endParaRPr lang="nl-NL" sz="1600">
              <a:latin typeface="Consolas" panose="020B0609020204030204" pitchFamily="49" charset="0"/>
              <a:cs typeface="Consolas" panose="020B0609020204030204" pitchFamily="49" charset="0"/>
            </a:endParaRP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'bitbucket.org'</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 </a:t>
            </a: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'bitbucket.org'</a:t>
            </a:r>
            <a:r>
              <a:rPr lang="nl-NL" sz="1600">
                <a:solidFill>
                  <a:schemeClr val="tx1"/>
                </a:solidFill>
                <a:latin typeface="Consolas" panose="020B0609020204030204" pitchFamily="49" charset="0"/>
                <a:cs typeface="Consolas" panose="020B0609020204030204" pitchFamily="49" charset="0"/>
              </a:rPr>
              <a:t>][</a:t>
            </a:r>
            <a:r>
              <a:rPr lang="nl-NL" sz="1600">
                <a:solidFill>
                  <a:srgbClr val="BA2121"/>
                </a:solidFill>
                <a:effectLst/>
                <a:latin typeface="Consolas" panose="020B0609020204030204" pitchFamily="49" charset="0"/>
                <a:cs typeface="Consolas" panose="020B0609020204030204" pitchFamily="49" charset="0"/>
              </a:rPr>
              <a:t>'User'</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'hg'</a:t>
            </a:r>
            <a:endParaRPr lang="nl-NL" sz="1600">
              <a:solidFill>
                <a:schemeClr val="tx1"/>
              </a:solidFill>
              <a:effectLst/>
              <a:latin typeface="Consolas" panose="020B0609020204030204" pitchFamily="49" charset="0"/>
              <a:cs typeface="Consolas" panose="020B0609020204030204" pitchFamily="49" charset="0"/>
            </a:endParaRP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'topsecret.server.com'</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p>
          <a:p>
            <a:r>
              <a:rPr lang="nl-NL" sz="1600">
                <a:solidFill>
                  <a:schemeClr val="tx1"/>
                </a:solidFill>
                <a:latin typeface="Consolas" panose="020B0609020204030204" pitchFamily="49" charset="0"/>
                <a:cs typeface="Consolas" panose="020B0609020204030204" pitchFamily="49" charset="0"/>
              </a:rPr>
              <a:t>topsecret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config[</a:t>
            </a:r>
            <a:r>
              <a:rPr lang="nl-NL" sz="1600">
                <a:solidFill>
                  <a:srgbClr val="BA2121"/>
                </a:solidFill>
                <a:effectLst/>
                <a:latin typeface="Consolas" panose="020B0609020204030204" pitchFamily="49" charset="0"/>
                <a:cs typeface="Consolas" panose="020B0609020204030204" pitchFamily="49" charset="0"/>
              </a:rPr>
              <a:t>'topsecret.server.com'</a:t>
            </a:r>
            <a:r>
              <a:rPr lang="nl-NL" sz="1600">
                <a:solidFill>
                  <a:schemeClr val="tx1"/>
                </a:solidFill>
                <a:latin typeface="Consolas" panose="020B0609020204030204" pitchFamily="49" charset="0"/>
                <a:cs typeface="Consolas" panose="020B0609020204030204" pitchFamily="49" charset="0"/>
              </a:rPr>
              <a:t>]</a:t>
            </a:r>
          </a:p>
          <a:p>
            <a:r>
              <a:rPr lang="nl-NL" sz="1600">
                <a:solidFill>
                  <a:schemeClr val="tx1"/>
                </a:solidFill>
                <a:latin typeface="Consolas" panose="020B0609020204030204" pitchFamily="49" charset="0"/>
                <a:cs typeface="Consolas" panose="020B0609020204030204" pitchFamily="49" charset="0"/>
              </a:rPr>
              <a:t>topsecret[</a:t>
            </a:r>
            <a:r>
              <a:rPr lang="nl-NL" sz="1600">
                <a:solidFill>
                  <a:srgbClr val="BA2121"/>
                </a:solidFill>
                <a:effectLst/>
                <a:latin typeface="Consolas" panose="020B0609020204030204" pitchFamily="49" charset="0"/>
                <a:cs typeface="Consolas" panose="020B0609020204030204" pitchFamily="49" charset="0"/>
              </a:rPr>
              <a:t>'Port'</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666666"/>
                </a:solidFill>
                <a:effectLst/>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'50022'</a:t>
            </a:r>
            <a:r>
              <a:rPr lang="nl-NL" sz="1600">
                <a:latin typeface="Consolas" panose="020B0609020204030204" pitchFamily="49" charset="0"/>
                <a:cs typeface="Consolas" panose="020B0609020204030204" pitchFamily="49" charset="0"/>
              </a:rPr>
              <a:t> </a:t>
            </a:r>
            <a:r>
              <a:rPr lang="nl-NL" sz="1600" i="1">
                <a:solidFill>
                  <a:srgbClr val="3D7B7B"/>
                </a:solidFill>
                <a:effectLst/>
                <a:latin typeface="Consolas" panose="020B0609020204030204" pitchFamily="49" charset="0"/>
                <a:cs typeface="Consolas" panose="020B0609020204030204" pitchFamily="49" charset="0"/>
              </a:rPr>
              <a:t># mutates the parser</a:t>
            </a:r>
          </a:p>
          <a:p>
            <a:r>
              <a:rPr lang="nl-NL" sz="1600">
                <a:solidFill>
                  <a:schemeClr val="tx1"/>
                </a:solidFill>
                <a:latin typeface="Consolas" panose="020B0609020204030204" pitchFamily="49" charset="0"/>
                <a:cs typeface="Consolas" panose="020B0609020204030204" pitchFamily="49" charset="0"/>
              </a:rPr>
              <a:t>topsecret[</a:t>
            </a:r>
            <a:r>
              <a:rPr lang="nl-NL" sz="1600">
                <a:solidFill>
                  <a:srgbClr val="BA2121"/>
                </a:solidFill>
                <a:effectLst/>
                <a:latin typeface="Consolas" panose="020B0609020204030204" pitchFamily="49" charset="0"/>
                <a:cs typeface="Consolas" panose="020B0609020204030204" pitchFamily="49" charset="0"/>
              </a:rPr>
              <a:t>'ForwardX11'</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666666"/>
                </a:solidFill>
                <a:effectLst/>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'no'</a:t>
            </a:r>
            <a:r>
              <a:rPr lang="nl-NL" sz="1600">
                <a:latin typeface="Consolas" panose="020B0609020204030204" pitchFamily="49" charset="0"/>
                <a:cs typeface="Consolas" panose="020B0609020204030204" pitchFamily="49" charset="0"/>
              </a:rPr>
              <a:t> </a:t>
            </a:r>
            <a:r>
              <a:rPr lang="nl-NL" sz="1600" i="1">
                <a:solidFill>
                  <a:srgbClr val="3D7B7B"/>
                </a:solidFill>
                <a:effectLst/>
                <a:latin typeface="Consolas" panose="020B0609020204030204" pitchFamily="49" charset="0"/>
                <a:cs typeface="Consolas" panose="020B0609020204030204" pitchFamily="49" charset="0"/>
              </a:rPr>
              <a:t># same here</a:t>
            </a: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'DEFAULT'</a:t>
            </a:r>
            <a:r>
              <a:rPr lang="nl-NL" sz="1600">
                <a:solidFill>
                  <a:schemeClr val="tx1"/>
                </a:solidFill>
                <a:latin typeface="Consolas" panose="020B0609020204030204" pitchFamily="49" charset="0"/>
                <a:cs typeface="Consolas" panose="020B0609020204030204" pitchFamily="49" charset="0"/>
              </a:rPr>
              <a:t>][</a:t>
            </a:r>
            <a:r>
              <a:rPr lang="nl-NL" sz="1600">
                <a:solidFill>
                  <a:srgbClr val="BA2121"/>
                </a:solidFill>
                <a:effectLst/>
                <a:latin typeface="Consolas" panose="020B0609020204030204" pitchFamily="49" charset="0"/>
                <a:cs typeface="Consolas" panose="020B0609020204030204" pitchFamily="49" charset="0"/>
              </a:rPr>
              <a:t>'ForwardX11'</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666666"/>
                </a:solidFill>
                <a:effectLst/>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'yes'</a:t>
            </a:r>
            <a:r>
              <a:rPr lang="nl-NL" sz="1600">
                <a:latin typeface="Consolas" panose="020B0609020204030204" pitchFamily="49" charset="0"/>
                <a:cs typeface="Consolas" panose="020B0609020204030204" pitchFamily="49" charset="0"/>
              </a:rPr>
              <a:t> </a:t>
            </a:r>
          </a:p>
          <a:p>
            <a:r>
              <a:rPr lang="nl-NL" sz="1600" b="1">
                <a:solidFill>
                  <a:srgbClr val="008000"/>
                </a:solidFill>
                <a:effectLst/>
                <a:latin typeface="Consolas" panose="020B0609020204030204" pitchFamily="49" charset="0"/>
                <a:cs typeface="Consolas" panose="020B0609020204030204" pitchFamily="49" charset="0"/>
              </a:rPr>
              <a:t>with</a:t>
            </a:r>
            <a:r>
              <a:rPr lang="nl-NL" sz="1600">
                <a:latin typeface="Consolas" panose="020B0609020204030204" pitchFamily="49" charset="0"/>
                <a:cs typeface="Consolas" panose="020B0609020204030204" pitchFamily="49" charset="0"/>
              </a:rPr>
              <a:t> </a:t>
            </a:r>
            <a:r>
              <a:rPr lang="nl-NL" sz="1600">
                <a:solidFill>
                  <a:srgbClr val="008000"/>
                </a:solidFill>
                <a:effectLst/>
                <a:latin typeface="Consolas" panose="020B0609020204030204" pitchFamily="49" charset="0"/>
                <a:cs typeface="Consolas" panose="020B0609020204030204" pitchFamily="49" charset="0"/>
              </a:rPr>
              <a:t>open</a:t>
            </a:r>
            <a:r>
              <a:rPr lang="nl-NL" sz="1600">
                <a:latin typeface="Consolas" panose="020B0609020204030204" pitchFamily="49" charset="0"/>
                <a:cs typeface="Consolas" panose="020B0609020204030204" pitchFamily="49" charset="0"/>
              </a:rPr>
              <a:t>(</a:t>
            </a:r>
            <a:r>
              <a:rPr lang="nl-NL" sz="1600">
                <a:solidFill>
                  <a:srgbClr val="BA2121"/>
                </a:solidFill>
                <a:effectLst/>
                <a:latin typeface="Consolas" panose="020B0609020204030204" pitchFamily="49" charset="0"/>
                <a:cs typeface="Consolas" panose="020B0609020204030204" pitchFamily="49" charset="0"/>
              </a:rPr>
              <a:t>'example.ini'</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'w'</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b="1">
                <a:solidFill>
                  <a:srgbClr val="008000"/>
                </a:solidFill>
                <a:effectLst/>
                <a:latin typeface="Consolas" panose="020B0609020204030204" pitchFamily="49" charset="0"/>
                <a:cs typeface="Consolas" panose="020B0609020204030204" pitchFamily="49" charset="0"/>
              </a:rPr>
              <a:t>as</a:t>
            </a:r>
            <a:r>
              <a:rPr lang="nl-NL" sz="1600">
                <a:latin typeface="Consolas" panose="020B0609020204030204" pitchFamily="49" charset="0"/>
                <a:cs typeface="Consolas" panose="020B0609020204030204" pitchFamily="49" charset="0"/>
              </a:rPr>
              <a:t> </a:t>
            </a:r>
            <a:r>
              <a:rPr lang="nl-NL" sz="1600">
                <a:solidFill>
                  <a:schemeClr val="tx1"/>
                </a:solidFill>
                <a:latin typeface="Consolas" panose="020B0609020204030204" pitchFamily="49" charset="0"/>
                <a:cs typeface="Consolas" panose="020B0609020204030204" pitchFamily="49" charset="0"/>
              </a:rPr>
              <a:t>configfile:</a:t>
            </a:r>
          </a:p>
          <a:p>
            <a:r>
              <a:rPr lang="nl-NL" sz="1600">
                <a:solidFill>
                  <a:schemeClr val="tx1"/>
                </a:solidFill>
                <a:latin typeface="Consolas" panose="020B0609020204030204" pitchFamily="49" charset="0"/>
                <a:cs typeface="Consolas" panose="020B0609020204030204" pitchFamily="49" charset="0"/>
              </a:rPr>
              <a:t>    config</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write(configfile)</a:t>
            </a:r>
          </a:p>
        </p:txBody>
      </p:sp>
    </p:spTree>
    <p:extLst>
      <p:ext uri="{BB962C8B-B14F-4D97-AF65-F5344CB8AC3E}">
        <p14:creationId xmlns:p14="http://schemas.microsoft.com/office/powerpoint/2010/main" val="3105584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006A8F-C7A3-9A9A-B332-FE3935469E9C}"/>
              </a:ext>
            </a:extLst>
          </p:cNvPr>
          <p:cNvSpPr>
            <a:spLocks noGrp="1"/>
          </p:cNvSpPr>
          <p:nvPr>
            <p:ph type="title"/>
          </p:nvPr>
        </p:nvSpPr>
        <p:spPr/>
        <p:txBody>
          <a:bodyPr/>
          <a:lstStyle/>
          <a:p>
            <a:r>
              <a:rPr lang="nl-NL"/>
              <a:t>git &amp; github</a:t>
            </a:r>
          </a:p>
        </p:txBody>
      </p:sp>
      <p:sp>
        <p:nvSpPr>
          <p:cNvPr id="3" name="Tijdelijke aanduiding voor inhoud 2">
            <a:extLst>
              <a:ext uri="{FF2B5EF4-FFF2-40B4-BE49-F238E27FC236}">
                <a16:creationId xmlns:a16="http://schemas.microsoft.com/office/drawing/2014/main" id="{1C326B8F-F330-A879-4A1B-57995DE71F21}"/>
              </a:ext>
            </a:extLst>
          </p:cNvPr>
          <p:cNvSpPr>
            <a:spLocks noGrp="1"/>
          </p:cNvSpPr>
          <p:nvPr>
            <p:ph idx="1"/>
          </p:nvPr>
        </p:nvSpPr>
        <p:spPr/>
        <p:txBody>
          <a:bodyPr/>
          <a:lstStyle/>
          <a:p>
            <a:r>
              <a:rPr lang="nl-NL" b="0" i="0">
                <a:solidFill>
                  <a:srgbClr val="4E443C"/>
                </a:solidFill>
                <a:effectLst/>
                <a:latin typeface="Adelle"/>
              </a:rPr>
              <a:t>Git is a </a:t>
            </a:r>
            <a:r>
              <a:rPr lang="nl-NL" b="0" i="0" u="none" strike="noStrike">
                <a:solidFill>
                  <a:srgbClr val="0388A6"/>
                </a:solidFill>
                <a:effectLst/>
                <a:latin typeface="Adelle"/>
                <a:hlinkClick r:id="rId3"/>
              </a:rPr>
              <a:t>free and open source</a:t>
            </a:r>
            <a:r>
              <a:rPr lang="nl-NL" b="0" i="0">
                <a:solidFill>
                  <a:srgbClr val="4E443C"/>
                </a:solidFill>
                <a:effectLst/>
                <a:latin typeface="Adelle"/>
              </a:rPr>
              <a:t> distributed version control system</a:t>
            </a:r>
          </a:p>
          <a:p>
            <a:endParaRPr lang="nl-NL">
              <a:solidFill>
                <a:srgbClr val="4E443C"/>
              </a:solidFill>
              <a:latin typeface="Adelle"/>
            </a:endParaRPr>
          </a:p>
          <a:p>
            <a:endParaRPr lang="nl-NL"/>
          </a:p>
        </p:txBody>
      </p:sp>
      <p:sp>
        <p:nvSpPr>
          <p:cNvPr id="5" name="Tekstvak 4">
            <a:extLst>
              <a:ext uri="{FF2B5EF4-FFF2-40B4-BE49-F238E27FC236}">
                <a16:creationId xmlns:a16="http://schemas.microsoft.com/office/drawing/2014/main" id="{E32A5669-B429-DF9C-A9DF-30C341E114F5}"/>
              </a:ext>
            </a:extLst>
          </p:cNvPr>
          <p:cNvSpPr txBox="1"/>
          <p:nvPr/>
        </p:nvSpPr>
        <p:spPr>
          <a:xfrm>
            <a:off x="5688384" y="3070335"/>
            <a:ext cx="4150588" cy="3323987"/>
          </a:xfrm>
          <a:prstGeom prst="rect">
            <a:avLst/>
          </a:prstGeom>
          <a:solidFill>
            <a:schemeClr val="accent1">
              <a:lumMod val="20000"/>
              <a:lumOff val="80000"/>
            </a:schemeClr>
          </a:solidFill>
          <a:ln>
            <a:solidFill>
              <a:schemeClr val="tx2">
                <a:lumMod val="50000"/>
              </a:schemeClr>
            </a:solidFill>
          </a:ln>
          <a:effectLst>
            <a:outerShdw blurRad="50800" dist="38100" dir="2700000" algn="tl" rotWithShape="0">
              <a:prstClr val="black">
                <a:alpha val="40000"/>
              </a:prstClr>
            </a:outerShdw>
          </a:effectLst>
        </p:spPr>
        <p:txBody>
          <a:bodyPr wrap="square">
            <a:spAutoFit/>
          </a:bodyPr>
          <a:lstStyle/>
          <a:p>
            <a:pPr algn="just"/>
            <a:r>
              <a:rPr lang="nl-NL" sz="1400" b="0" i="0">
                <a:solidFill>
                  <a:srgbClr val="000000"/>
                </a:solidFill>
                <a:effectLst/>
                <a:latin typeface="inter-regular"/>
              </a:rPr>
              <a:t>$ git config --global user.name "My Name"  </a:t>
            </a:r>
          </a:p>
          <a:p>
            <a:pPr algn="just"/>
            <a:r>
              <a:rPr lang="nl-NL" sz="1400" b="0" i="0">
                <a:solidFill>
                  <a:srgbClr val="000000"/>
                </a:solidFill>
                <a:effectLst/>
                <a:latin typeface="inter-regular"/>
              </a:rPr>
              <a:t>$ git config --global user.email "myname@gmail.com" </a:t>
            </a:r>
          </a:p>
          <a:p>
            <a:pPr algn="just"/>
            <a:endParaRPr lang="nl-NL" sz="1400">
              <a:solidFill>
                <a:srgbClr val="000000"/>
              </a:solidFill>
              <a:latin typeface="inter-regular"/>
            </a:endParaRPr>
          </a:p>
          <a:p>
            <a:pPr algn="just"/>
            <a:r>
              <a:rPr lang="nl-NL" sz="1400" b="0" i="0">
                <a:solidFill>
                  <a:srgbClr val="000000"/>
                </a:solidFill>
                <a:effectLst/>
                <a:latin typeface="inter-regular"/>
              </a:rPr>
              <a:t>$ git init Demo</a:t>
            </a:r>
          </a:p>
          <a:p>
            <a:pPr algn="just"/>
            <a:r>
              <a:rPr lang="nl-NL" sz="1400" b="0" i="0">
                <a:solidFill>
                  <a:srgbClr val="000000"/>
                </a:solidFill>
                <a:effectLst/>
                <a:latin typeface="inter-regular"/>
              </a:rPr>
              <a:t>$ git clone URL  </a:t>
            </a:r>
          </a:p>
          <a:p>
            <a:pPr algn="just"/>
            <a:endParaRPr lang="nl-NL" sz="1400">
              <a:solidFill>
                <a:srgbClr val="000000"/>
              </a:solidFill>
              <a:latin typeface="inter-regular"/>
            </a:endParaRPr>
          </a:p>
          <a:p>
            <a:pPr algn="just"/>
            <a:r>
              <a:rPr lang="nl-NL" sz="1400" b="0" i="0">
                <a:solidFill>
                  <a:srgbClr val="000000"/>
                </a:solidFill>
                <a:effectLst/>
                <a:latin typeface="inter-regular"/>
              </a:rPr>
              <a:t>$ git add Filename  </a:t>
            </a:r>
          </a:p>
          <a:p>
            <a:pPr algn="just"/>
            <a:endParaRPr lang="nl-NL" sz="1400">
              <a:solidFill>
                <a:srgbClr val="000000"/>
              </a:solidFill>
              <a:latin typeface="inter-regular"/>
            </a:endParaRPr>
          </a:p>
          <a:p>
            <a:pPr algn="just"/>
            <a:r>
              <a:rPr lang="nl-NL" sz="1400" b="0" i="0">
                <a:solidFill>
                  <a:srgbClr val="000000"/>
                </a:solidFill>
                <a:effectLst/>
                <a:latin typeface="inter-regular"/>
              </a:rPr>
              <a:t>$ git commit -m "Commit Message"  </a:t>
            </a:r>
          </a:p>
          <a:p>
            <a:pPr algn="just"/>
            <a:endParaRPr lang="nl-NL" sz="1400">
              <a:solidFill>
                <a:srgbClr val="000000"/>
              </a:solidFill>
              <a:latin typeface="inter-regular"/>
            </a:endParaRPr>
          </a:p>
          <a:p>
            <a:pPr algn="just"/>
            <a:r>
              <a:rPr lang="nl-NL" sz="1400" b="0" i="0">
                <a:solidFill>
                  <a:srgbClr val="000000"/>
                </a:solidFill>
                <a:effectLst/>
                <a:latin typeface="inter-regular"/>
              </a:rPr>
              <a:t>$ git status </a:t>
            </a:r>
          </a:p>
          <a:p>
            <a:pPr algn="just"/>
            <a:endParaRPr lang="nl-NL" sz="1400">
              <a:solidFill>
                <a:srgbClr val="000000"/>
              </a:solidFill>
              <a:latin typeface="inter-regular"/>
            </a:endParaRPr>
          </a:p>
          <a:p>
            <a:pPr algn="just"/>
            <a:r>
              <a:rPr lang="nl-NL" sz="1400" b="0" i="0">
                <a:solidFill>
                  <a:srgbClr val="000000"/>
                </a:solidFill>
                <a:effectLst/>
                <a:latin typeface="inter-regular"/>
              </a:rPr>
              <a:t>$ git push origin master</a:t>
            </a:r>
          </a:p>
          <a:p>
            <a:pPr algn="just"/>
            <a:r>
              <a:rPr lang="nl-NL" sz="1400">
                <a:solidFill>
                  <a:srgbClr val="000000"/>
                </a:solidFill>
                <a:latin typeface="inter-regular"/>
              </a:rPr>
              <a:t>$ </a:t>
            </a:r>
            <a:r>
              <a:rPr lang="nl-NL" sz="1400" b="0" i="0">
                <a:solidFill>
                  <a:srgbClr val="000000"/>
                </a:solidFill>
                <a:effectLst/>
                <a:latin typeface="inter-regular"/>
              </a:rPr>
              <a:t>git push --all  </a:t>
            </a:r>
          </a:p>
          <a:p>
            <a:pPr algn="just"/>
            <a:r>
              <a:rPr lang="nl-NL" sz="1400" b="0" i="0">
                <a:solidFill>
                  <a:srgbClr val="000000"/>
                </a:solidFill>
                <a:effectLst/>
                <a:latin typeface="inter-regular"/>
              </a:rPr>
              <a:t>$ git pull URL  </a:t>
            </a:r>
          </a:p>
        </p:txBody>
      </p:sp>
      <p:pic>
        <p:nvPicPr>
          <p:cNvPr id="2050" name="Picture 2" descr="Git for Data Science Applications (A Top Skill for 2020) | R-bloggers">
            <a:extLst>
              <a:ext uri="{FF2B5EF4-FFF2-40B4-BE49-F238E27FC236}">
                <a16:creationId xmlns:a16="http://schemas.microsoft.com/office/drawing/2014/main" id="{00B1550E-85D2-41F2-340E-0AE809C7D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9" y="2843733"/>
            <a:ext cx="5040312" cy="449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51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31DE3-85D8-4F5E-444D-CFC2BB2298F0}"/>
              </a:ext>
            </a:extLst>
          </p:cNvPr>
          <p:cNvSpPr>
            <a:spLocks noGrp="1"/>
          </p:cNvSpPr>
          <p:nvPr>
            <p:ph type="title"/>
          </p:nvPr>
        </p:nvSpPr>
        <p:spPr/>
        <p:txBody>
          <a:bodyPr/>
          <a:lstStyle/>
          <a:p>
            <a:r>
              <a:rPr lang="nl-NL"/>
              <a:t>GIT Branches &amp; Workflow</a:t>
            </a:r>
          </a:p>
        </p:txBody>
      </p:sp>
      <p:pic>
        <p:nvPicPr>
          <p:cNvPr id="3074" name="Picture 2" descr="Development workflow - webdev - WormBaseWiki">
            <a:extLst>
              <a:ext uri="{FF2B5EF4-FFF2-40B4-BE49-F238E27FC236}">
                <a16:creationId xmlns:a16="http://schemas.microsoft.com/office/drawing/2014/main" id="{69496C36-199F-DCEC-FECC-46B3968BEB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6483" y="1619597"/>
            <a:ext cx="6307657" cy="576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55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89D0AF-2BF2-E452-66C1-E4758A07BEE8}"/>
              </a:ext>
            </a:extLst>
          </p:cNvPr>
          <p:cNvSpPr>
            <a:spLocks noGrp="1"/>
          </p:cNvSpPr>
          <p:nvPr>
            <p:ph type="title"/>
          </p:nvPr>
        </p:nvSpPr>
        <p:spPr/>
        <p:txBody>
          <a:bodyPr/>
          <a:lstStyle/>
          <a:p>
            <a:r>
              <a:rPr lang="nl-NL"/>
              <a:t>itertools</a:t>
            </a:r>
          </a:p>
        </p:txBody>
      </p:sp>
      <p:sp>
        <p:nvSpPr>
          <p:cNvPr id="3" name="Tijdelijke aanduiding voor inhoud 2">
            <a:extLst>
              <a:ext uri="{FF2B5EF4-FFF2-40B4-BE49-F238E27FC236}">
                <a16:creationId xmlns:a16="http://schemas.microsoft.com/office/drawing/2014/main" id="{1DC3F73E-EC0E-ECF6-DB4B-E3BE27D8CB95}"/>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842062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C96623-A515-8EA8-82BF-6A2D4ADA5371}"/>
              </a:ext>
            </a:extLst>
          </p:cNvPr>
          <p:cNvSpPr>
            <a:spLocks noGrp="1"/>
          </p:cNvSpPr>
          <p:nvPr>
            <p:ph type="title"/>
          </p:nvPr>
        </p:nvSpPr>
        <p:spPr/>
        <p:txBody>
          <a:bodyPr/>
          <a:lstStyle/>
          <a:p>
            <a:r>
              <a:rPr lang="nl-NL"/>
              <a:t>pathlib</a:t>
            </a:r>
          </a:p>
        </p:txBody>
      </p:sp>
      <p:sp>
        <p:nvSpPr>
          <p:cNvPr id="3" name="Tijdelijke aanduiding voor inhoud 2">
            <a:extLst>
              <a:ext uri="{FF2B5EF4-FFF2-40B4-BE49-F238E27FC236}">
                <a16:creationId xmlns:a16="http://schemas.microsoft.com/office/drawing/2014/main" id="{F4D6A0EC-CE05-0282-D4E0-6CE4727FE80B}"/>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072823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CF49EB-3BE0-9DB6-7031-98C00131BE00}"/>
              </a:ext>
            </a:extLst>
          </p:cNvPr>
          <p:cNvSpPr>
            <a:spLocks noGrp="1"/>
          </p:cNvSpPr>
          <p:nvPr>
            <p:ph type="title"/>
          </p:nvPr>
        </p:nvSpPr>
        <p:spPr/>
        <p:txBody>
          <a:bodyPr/>
          <a:lstStyle/>
          <a:p>
            <a:r>
              <a:rPr lang="nl-NL"/>
              <a:t>shutil</a:t>
            </a:r>
          </a:p>
        </p:txBody>
      </p:sp>
      <p:sp>
        <p:nvSpPr>
          <p:cNvPr id="3" name="Tijdelijke aanduiding voor inhoud 2">
            <a:extLst>
              <a:ext uri="{FF2B5EF4-FFF2-40B4-BE49-F238E27FC236}">
                <a16:creationId xmlns:a16="http://schemas.microsoft.com/office/drawing/2014/main" id="{9F11CDD4-CBED-77D6-615E-CA8793136899}"/>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241527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9A2BB8B6-FC14-8A46-A932-EC716FEB55F7}"/>
              </a:ext>
            </a:extLst>
          </p:cNvPr>
          <p:cNvSpPr>
            <a:spLocks noGrp="1"/>
          </p:cNvSpPr>
          <p:nvPr>
            <p:ph idx="1"/>
          </p:nvPr>
        </p:nvSpPr>
        <p:spPr/>
        <p:txBody>
          <a:bodyPr/>
          <a:lstStyle/>
          <a:p>
            <a:r>
              <a:rPr lang="nl-NL" dirty="0"/>
              <a:t>The </a:t>
            </a:r>
            <a:r>
              <a:rPr lang="nl-NL" dirty="0" err="1"/>
              <a:t>datetime</a:t>
            </a:r>
            <a:r>
              <a:rPr lang="nl-NL" dirty="0"/>
              <a:t> module </a:t>
            </a:r>
            <a:r>
              <a:rPr lang="nl-NL" dirty="0" err="1"/>
              <a:t>supplies</a:t>
            </a:r>
            <a:r>
              <a:rPr lang="nl-NL" dirty="0"/>
              <a:t> </a:t>
            </a:r>
            <a:br>
              <a:rPr lang="nl-NL" dirty="0"/>
            </a:br>
            <a:r>
              <a:rPr lang="nl-NL" dirty="0"/>
              <a:t>classes </a:t>
            </a:r>
            <a:r>
              <a:rPr lang="nl-NL" dirty="0" err="1"/>
              <a:t>for</a:t>
            </a:r>
            <a:r>
              <a:rPr lang="nl-NL" dirty="0"/>
              <a:t> </a:t>
            </a:r>
            <a:r>
              <a:rPr lang="nl-NL" dirty="0" err="1"/>
              <a:t>manipulating</a:t>
            </a:r>
            <a:r>
              <a:rPr lang="nl-NL" dirty="0"/>
              <a:t> </a:t>
            </a:r>
            <a:br>
              <a:rPr lang="nl-NL" dirty="0"/>
            </a:br>
            <a:r>
              <a:rPr lang="nl-NL" dirty="0"/>
              <a:t>dates </a:t>
            </a:r>
            <a:r>
              <a:rPr lang="nl-NL" dirty="0" err="1"/>
              <a:t>and</a:t>
            </a:r>
            <a:r>
              <a:rPr lang="nl-NL" dirty="0"/>
              <a:t> </a:t>
            </a:r>
            <a:r>
              <a:rPr lang="nl-NL" dirty="0" err="1"/>
              <a:t>times</a:t>
            </a:r>
            <a:r>
              <a:rPr lang="nl-NL" dirty="0"/>
              <a:t>.</a:t>
            </a:r>
          </a:p>
        </p:txBody>
      </p:sp>
      <p:sp>
        <p:nvSpPr>
          <p:cNvPr id="2" name="Titel 1">
            <a:extLst>
              <a:ext uri="{FF2B5EF4-FFF2-40B4-BE49-F238E27FC236}">
                <a16:creationId xmlns:a16="http://schemas.microsoft.com/office/drawing/2014/main" id="{20088750-A72B-5048-9C05-98D010E1AA7B}"/>
              </a:ext>
            </a:extLst>
          </p:cNvPr>
          <p:cNvSpPr>
            <a:spLocks noGrp="1"/>
          </p:cNvSpPr>
          <p:nvPr>
            <p:ph type="title"/>
          </p:nvPr>
        </p:nvSpPr>
        <p:spPr/>
        <p:txBody>
          <a:bodyPr/>
          <a:lstStyle/>
          <a:p>
            <a:r>
              <a:rPr lang="nl-NL" dirty="0" err="1"/>
              <a:t>datetime</a:t>
            </a:r>
            <a:r>
              <a:rPr lang="nl-NL" dirty="0"/>
              <a:t> - Basic date </a:t>
            </a:r>
            <a:r>
              <a:rPr lang="nl-NL" dirty="0" err="1"/>
              <a:t>and</a:t>
            </a:r>
            <a:r>
              <a:rPr lang="nl-NL" dirty="0"/>
              <a:t> time types</a:t>
            </a:r>
          </a:p>
        </p:txBody>
      </p:sp>
      <p:sp>
        <p:nvSpPr>
          <p:cNvPr id="3" name="Rechthoek 2">
            <a:extLst>
              <a:ext uri="{FF2B5EF4-FFF2-40B4-BE49-F238E27FC236}">
                <a16:creationId xmlns:a16="http://schemas.microsoft.com/office/drawing/2014/main" id="{0171BB1E-E9AD-4146-BDEC-97AB7D3594BD}"/>
              </a:ext>
            </a:extLst>
          </p:cNvPr>
          <p:cNvSpPr/>
          <p:nvPr/>
        </p:nvSpPr>
        <p:spPr>
          <a:xfrm>
            <a:off x="575816" y="4514492"/>
            <a:ext cx="8908200" cy="864096"/>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400" b="1" dirty="0" err="1">
                <a:solidFill>
                  <a:schemeClr val="tx1">
                    <a:lumMod val="75000"/>
                    <a:lumOff val="25000"/>
                  </a:schemeClr>
                </a:solidFill>
                <a:latin typeface="+mn-lt"/>
              </a:rPr>
              <a:t>strftime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strptime</a:t>
            </a:r>
            <a:endParaRPr lang="nl-NL" sz="2400" b="1" dirty="0">
              <a:solidFill>
                <a:schemeClr val="tx1">
                  <a:lumMod val="75000"/>
                  <a:lumOff val="25000"/>
                </a:schemeClr>
              </a:solidFill>
              <a:latin typeface="+mn-lt"/>
            </a:endParaRPr>
          </a:p>
        </p:txBody>
      </p:sp>
      <p:sp>
        <p:nvSpPr>
          <p:cNvPr id="5" name="Rechthoek 4">
            <a:extLst>
              <a:ext uri="{FF2B5EF4-FFF2-40B4-BE49-F238E27FC236}">
                <a16:creationId xmlns:a16="http://schemas.microsoft.com/office/drawing/2014/main" id="{DE14B91E-A28F-E142-89A7-E29460E8D521}"/>
              </a:ext>
            </a:extLst>
          </p:cNvPr>
          <p:cNvSpPr/>
          <p:nvPr/>
        </p:nvSpPr>
        <p:spPr>
          <a:xfrm>
            <a:off x="589483" y="5758497"/>
            <a:ext cx="8930049" cy="1477328"/>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datetime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date</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 = date(</a:t>
            </a:r>
            <a:r>
              <a:rPr lang="nl-NL" b="1" dirty="0">
                <a:solidFill>
                  <a:srgbClr val="098658"/>
                </a:solidFill>
                <a:latin typeface="Menlo" panose="020B0609030804020204" pitchFamily="49" charset="0"/>
              </a:rPr>
              <a:t>2020</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28</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d.strftime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'%Y-%m-%d'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7" name="Rechthoek 6">
            <a:extLst>
              <a:ext uri="{FF2B5EF4-FFF2-40B4-BE49-F238E27FC236}">
                <a16:creationId xmlns:a16="http://schemas.microsoft.com/office/drawing/2014/main" id="{368DB8C1-69BE-6343-952F-592709E218D2}"/>
              </a:ext>
            </a:extLst>
          </p:cNvPr>
          <p:cNvSpPr/>
          <p:nvPr/>
        </p:nvSpPr>
        <p:spPr>
          <a:xfrm>
            <a:off x="5511991" y="2067383"/>
            <a:ext cx="3960440" cy="2067200"/>
          </a:xfrm>
          <a:prstGeom prst="rect">
            <a:avLst/>
          </a:prstGeom>
          <a:solidFill>
            <a:schemeClr val="accent6">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1">
            <a:noAutofit/>
          </a:bodyPr>
          <a:lstStyle/>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datetime.timedelta</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datetime.tzinfo</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datetime.timezone</a:t>
            </a:r>
            <a:endParaRPr lang="nl-NL" sz="2000" b="1" dirty="0">
              <a:solidFill>
                <a:schemeClr val="tx1">
                  <a:lumMod val="75000"/>
                  <a:lumOff val="25000"/>
                </a:schemeClr>
              </a:solidFill>
              <a:latin typeface="+mn-lt"/>
            </a:endParaRPr>
          </a:p>
        </p:txBody>
      </p:sp>
    </p:spTree>
    <p:extLst>
      <p:ext uri="{BB962C8B-B14F-4D97-AF65-F5344CB8AC3E}">
        <p14:creationId xmlns:p14="http://schemas.microsoft.com/office/powerpoint/2010/main" val="822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BCAE3-B103-B100-02EB-533EDDADA22C}"/>
              </a:ext>
            </a:extLst>
          </p:cNvPr>
          <p:cNvSpPr>
            <a:spLocks noGrp="1"/>
          </p:cNvSpPr>
          <p:nvPr>
            <p:ph type="title"/>
          </p:nvPr>
        </p:nvSpPr>
        <p:spPr/>
        <p:txBody>
          <a:bodyPr/>
          <a:lstStyle/>
          <a:p>
            <a:r>
              <a:rPr lang="nl-NL"/>
              <a:t>dateutil, calendar, arrow</a:t>
            </a:r>
          </a:p>
        </p:txBody>
      </p:sp>
      <p:sp>
        <p:nvSpPr>
          <p:cNvPr id="3" name="Tijdelijke aanduiding voor inhoud 2">
            <a:extLst>
              <a:ext uri="{FF2B5EF4-FFF2-40B4-BE49-F238E27FC236}">
                <a16:creationId xmlns:a16="http://schemas.microsoft.com/office/drawing/2014/main" id="{0ED3E841-7274-A903-5F35-B68722A5EC3F}"/>
              </a:ext>
            </a:extLst>
          </p:cNvPr>
          <p:cNvSpPr>
            <a:spLocks noGrp="1"/>
          </p:cNvSpPr>
          <p:nvPr>
            <p:ph idx="1"/>
          </p:nvPr>
        </p:nvSpPr>
        <p:spPr/>
        <p:txBody>
          <a:bodyPr/>
          <a:lstStyle/>
          <a:p>
            <a:r>
              <a:rPr lang="nl-NL" b="0" i="0">
                <a:solidFill>
                  <a:srgbClr val="464646"/>
                </a:solidFill>
                <a:effectLst/>
                <a:latin typeface="Source Sans Pro" panose="020B0503030403020204" pitchFamily="34" charset="0"/>
              </a:rPr>
              <a:t>The </a:t>
            </a:r>
            <a:r>
              <a:rPr lang="nl-NL" b="0" i="1">
                <a:solidFill>
                  <a:srgbClr val="464646"/>
                </a:solidFill>
                <a:effectLst/>
                <a:latin typeface="Source Sans Pro" panose="020B0503030403020204" pitchFamily="34" charset="0"/>
              </a:rPr>
              <a:t>dateutil</a:t>
            </a:r>
            <a:r>
              <a:rPr lang="nl-NL" b="0" i="0">
                <a:solidFill>
                  <a:srgbClr val="464646"/>
                </a:solidFill>
                <a:effectLst/>
                <a:latin typeface="Source Sans Pro" panose="020B0503030403020204" pitchFamily="34" charset="0"/>
              </a:rPr>
              <a:t> module provides powerful extensions to the standard </a:t>
            </a:r>
            <a:r>
              <a:rPr lang="nl-NL" b="0" i="1">
                <a:solidFill>
                  <a:srgbClr val="464646"/>
                </a:solidFill>
                <a:effectLst/>
                <a:latin typeface="Source Sans Pro" panose="020B0503030403020204" pitchFamily="34" charset="0"/>
              </a:rPr>
              <a:t>datetime</a:t>
            </a:r>
            <a:r>
              <a:rPr lang="nl-NL" b="0" i="0">
                <a:solidFill>
                  <a:srgbClr val="464646"/>
                </a:solidFill>
                <a:effectLst/>
                <a:latin typeface="Source Sans Pro" panose="020B0503030403020204" pitchFamily="34" charset="0"/>
              </a:rPr>
              <a:t> module, available in Python.</a:t>
            </a:r>
            <a:endParaRPr lang="nl-NL"/>
          </a:p>
        </p:txBody>
      </p:sp>
    </p:spTree>
    <p:extLst>
      <p:ext uri="{BB962C8B-B14F-4D97-AF65-F5344CB8AC3E}">
        <p14:creationId xmlns:p14="http://schemas.microsoft.com/office/powerpoint/2010/main" val="314472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AC466D1-6597-80F9-C324-DF6E112C8C0A}"/>
              </a:ext>
            </a:extLst>
          </p:cNvPr>
          <p:cNvSpPr>
            <a:spLocks noGrp="1"/>
          </p:cNvSpPr>
          <p:nvPr>
            <p:ph type="title"/>
          </p:nvPr>
        </p:nvSpPr>
        <p:spPr/>
        <p:txBody>
          <a:bodyPr/>
          <a:lstStyle/>
          <a:p>
            <a:r>
              <a:rPr lang="nl-NL"/>
              <a:t>Topics</a:t>
            </a:r>
          </a:p>
        </p:txBody>
      </p:sp>
      <p:sp>
        <p:nvSpPr>
          <p:cNvPr id="4" name="Tijdelijke aanduiding voor inhoud 3">
            <a:extLst>
              <a:ext uri="{FF2B5EF4-FFF2-40B4-BE49-F238E27FC236}">
                <a16:creationId xmlns:a16="http://schemas.microsoft.com/office/drawing/2014/main" id="{4A84293E-0B0A-3725-D51C-2AC34C8B3FA5}"/>
              </a:ext>
            </a:extLst>
          </p:cNvPr>
          <p:cNvSpPr>
            <a:spLocks noGrp="1"/>
          </p:cNvSpPr>
          <p:nvPr>
            <p:ph idx="1"/>
          </p:nvPr>
        </p:nvSpPr>
        <p:spPr>
          <a:xfrm>
            <a:off x="575817" y="2012414"/>
            <a:ext cx="8928990" cy="5151799"/>
          </a:xfrm>
        </p:spPr>
        <p:txBody>
          <a:bodyPr numCol="2"/>
          <a:lstStyle/>
          <a:p>
            <a:r>
              <a:rPr lang="nl-NL"/>
              <a:t>Pythonic / Idiomatic Python</a:t>
            </a:r>
          </a:p>
          <a:p>
            <a:r>
              <a:rPr lang="nl-NL"/>
              <a:t>OO - associations</a:t>
            </a:r>
          </a:p>
          <a:p>
            <a:r>
              <a:rPr lang="nl-NL"/>
              <a:t>virtual environments</a:t>
            </a:r>
          </a:p>
          <a:p>
            <a:r>
              <a:rPr lang="nl-NL"/>
              <a:t>type hinting</a:t>
            </a:r>
          </a:p>
          <a:p>
            <a:r>
              <a:rPr lang="nl-NL"/>
              <a:t>logging</a:t>
            </a:r>
          </a:p>
          <a:p>
            <a:r>
              <a:rPr lang="nl-NL"/>
              <a:t>zipfile</a:t>
            </a:r>
          </a:p>
          <a:p>
            <a:r>
              <a:rPr lang="nl-NL"/>
              <a:t>pylint</a:t>
            </a:r>
          </a:p>
          <a:p>
            <a:r>
              <a:rPr lang="nl-NL"/>
              <a:t>docstrings</a:t>
            </a:r>
          </a:p>
          <a:p>
            <a:r>
              <a:rPr lang="nl-NL"/>
              <a:t>pydoc</a:t>
            </a:r>
          </a:p>
          <a:p>
            <a:r>
              <a:rPr lang="nl-NL"/>
              <a:t>unit testing</a:t>
            </a:r>
          </a:p>
          <a:p>
            <a:r>
              <a:rPr lang="nl-NL"/>
              <a:t>File I/O</a:t>
            </a:r>
          </a:p>
          <a:p>
            <a:r>
              <a:rPr lang="nl-NL"/>
              <a:t>Concurrency</a:t>
            </a:r>
          </a:p>
          <a:p>
            <a:r>
              <a:rPr lang="nl-NL"/>
              <a:t>GUI</a:t>
            </a:r>
          </a:p>
          <a:p>
            <a:r>
              <a:rPr lang="nl-NL"/>
              <a:t>configparser</a:t>
            </a:r>
          </a:p>
          <a:p>
            <a:r>
              <a:rPr lang="nl-NL"/>
              <a:t>git &amp; github</a:t>
            </a:r>
          </a:p>
          <a:p>
            <a:r>
              <a:rPr lang="nl-NL"/>
              <a:t>functools</a:t>
            </a:r>
          </a:p>
          <a:p>
            <a:r>
              <a:rPr lang="nl-NL"/>
              <a:t>itertools</a:t>
            </a:r>
          </a:p>
          <a:p>
            <a:r>
              <a:rPr lang="nl-NL"/>
              <a:t>pathlib</a:t>
            </a:r>
          </a:p>
          <a:p>
            <a:r>
              <a:rPr lang="nl-NL"/>
              <a:t>shutil</a:t>
            </a:r>
          </a:p>
          <a:p>
            <a:r>
              <a:rPr lang="nl-NL"/>
              <a:t>dateutil, calendar, arrow</a:t>
            </a:r>
          </a:p>
          <a:p>
            <a:r>
              <a:rPr lang="nl-NL"/>
              <a:t>database access</a:t>
            </a:r>
          </a:p>
          <a:p>
            <a:r>
              <a:rPr lang="nl-NL"/>
              <a:t>web applications</a:t>
            </a:r>
          </a:p>
          <a:p>
            <a:r>
              <a:rPr lang="nl-NL"/>
              <a:t>executables</a:t>
            </a:r>
          </a:p>
        </p:txBody>
      </p:sp>
    </p:spTree>
    <p:extLst>
      <p:ext uri="{BB962C8B-B14F-4D97-AF65-F5344CB8AC3E}">
        <p14:creationId xmlns:p14="http://schemas.microsoft.com/office/powerpoint/2010/main" val="414751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64DCF1-AF39-7B34-F9DC-900BA76A417D}"/>
              </a:ext>
            </a:extLst>
          </p:cNvPr>
          <p:cNvSpPr>
            <a:spLocks noGrp="1"/>
          </p:cNvSpPr>
          <p:nvPr>
            <p:ph type="title"/>
          </p:nvPr>
        </p:nvSpPr>
        <p:spPr/>
        <p:txBody>
          <a:bodyPr/>
          <a:lstStyle/>
          <a:p>
            <a:r>
              <a:rPr lang="nl-NL"/>
              <a:t>database access</a:t>
            </a:r>
          </a:p>
        </p:txBody>
      </p:sp>
      <p:sp>
        <p:nvSpPr>
          <p:cNvPr id="3" name="Tijdelijke aanduiding voor inhoud 2">
            <a:extLst>
              <a:ext uri="{FF2B5EF4-FFF2-40B4-BE49-F238E27FC236}">
                <a16:creationId xmlns:a16="http://schemas.microsoft.com/office/drawing/2014/main" id="{ECC471F0-96FB-3AF9-8E3F-EC168122E05B}"/>
              </a:ext>
            </a:extLst>
          </p:cNvPr>
          <p:cNvSpPr>
            <a:spLocks noGrp="1"/>
          </p:cNvSpPr>
          <p:nvPr>
            <p:ph idx="1"/>
          </p:nvPr>
        </p:nvSpPr>
        <p:spPr/>
        <p:txBody>
          <a:bodyPr/>
          <a:lstStyle/>
          <a:p>
            <a:r>
              <a:rPr lang="nl-NL" dirty="0"/>
              <a:t>PEP 249 - Database API </a:t>
            </a:r>
            <a:r>
              <a:rPr lang="nl-NL" dirty="0" err="1"/>
              <a:t>Specification</a:t>
            </a:r>
            <a:r>
              <a:rPr lang="nl-NL" dirty="0"/>
              <a:t> 2.0</a:t>
            </a:r>
            <a:endParaRPr lang="nl-NL"/>
          </a:p>
        </p:txBody>
      </p:sp>
    </p:spTree>
    <p:extLst>
      <p:ext uri="{BB962C8B-B14F-4D97-AF65-F5344CB8AC3E}">
        <p14:creationId xmlns:p14="http://schemas.microsoft.com/office/powerpoint/2010/main" val="2718126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F851D-D695-D747-AC06-5C4A81504606}"/>
              </a:ext>
            </a:extLst>
          </p:cNvPr>
          <p:cNvSpPr>
            <a:spLocks noGrp="1"/>
          </p:cNvSpPr>
          <p:nvPr>
            <p:ph type="title"/>
          </p:nvPr>
        </p:nvSpPr>
        <p:spPr/>
        <p:txBody>
          <a:bodyPr/>
          <a:lstStyle/>
          <a:p>
            <a:r>
              <a:rPr lang="nl-NL" dirty="0"/>
              <a:t>sqlite3</a:t>
            </a:r>
          </a:p>
        </p:txBody>
      </p:sp>
      <p:sp>
        <p:nvSpPr>
          <p:cNvPr id="3" name="Tijdelijke aanduiding voor inhoud 2">
            <a:extLst>
              <a:ext uri="{FF2B5EF4-FFF2-40B4-BE49-F238E27FC236}">
                <a16:creationId xmlns:a16="http://schemas.microsoft.com/office/drawing/2014/main" id="{8D79A618-B13B-7143-BF08-93EBC9B40931}"/>
              </a:ext>
            </a:extLst>
          </p:cNvPr>
          <p:cNvSpPr>
            <a:spLocks noGrp="1"/>
          </p:cNvSpPr>
          <p:nvPr>
            <p:ph idx="1"/>
          </p:nvPr>
        </p:nvSpPr>
        <p:spPr/>
        <p:txBody>
          <a:bodyPr/>
          <a:lstStyle/>
          <a:p>
            <a:r>
              <a:rPr lang="nl-NL" dirty="0"/>
              <a:t>DB-API 2.0 interface </a:t>
            </a:r>
            <a:r>
              <a:rPr lang="nl-NL" dirty="0" err="1"/>
              <a:t>for</a:t>
            </a:r>
            <a:r>
              <a:rPr lang="nl-NL" dirty="0"/>
              <a:t> </a:t>
            </a:r>
            <a:r>
              <a:rPr lang="nl-NL" dirty="0" err="1"/>
              <a:t>SQLite</a:t>
            </a:r>
            <a:r>
              <a:rPr lang="nl-NL" dirty="0"/>
              <a:t> databases</a:t>
            </a:r>
          </a:p>
        </p:txBody>
      </p:sp>
      <p:sp>
        <p:nvSpPr>
          <p:cNvPr id="4" name="Rechthoek 3">
            <a:extLst>
              <a:ext uri="{FF2B5EF4-FFF2-40B4-BE49-F238E27FC236}">
                <a16:creationId xmlns:a16="http://schemas.microsoft.com/office/drawing/2014/main" id="{28A2AF56-2178-DC4B-8631-A368A0EFA847}"/>
              </a:ext>
            </a:extLst>
          </p:cNvPr>
          <p:cNvSpPr/>
          <p:nvPr/>
        </p:nvSpPr>
        <p:spPr>
          <a:xfrm>
            <a:off x="576263" y="3030135"/>
            <a:ext cx="9095770" cy="427809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sqlite3</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a:t>
            </a:r>
            <a:r>
              <a:rPr lang="nl-NL" sz="1600" b="1" dirty="0">
                <a:solidFill>
                  <a:srgbClr val="000000"/>
                </a:solidFill>
                <a:latin typeface="Menlo" panose="020B0609030804020204" pitchFamily="49" charset="0"/>
              </a:rPr>
              <a:t> = sqlite3.connect(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example.db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c = </a:t>
            </a:r>
            <a:r>
              <a:rPr lang="nl-NL" sz="1600" b="1" dirty="0" err="1">
                <a:solidFill>
                  <a:srgbClr val="000000"/>
                </a:solidFill>
                <a:latin typeface="Menlo" panose="020B0609030804020204" pitchFamily="49" charset="0"/>
              </a:rPr>
              <a:t>conn.cursor</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"""CREATE TABLE stocks</a:t>
            </a:r>
            <a:endParaRPr lang="nl-NL" sz="1600" b="1" dirty="0">
              <a:solidFill>
                <a:srgbClr val="000000"/>
              </a:solidFill>
              <a:latin typeface="Menlo" panose="020B0609030804020204" pitchFamily="49" charset="0"/>
            </a:endParaRPr>
          </a:p>
          <a:p>
            <a:r>
              <a:rPr lang="nl-NL" sz="1600" b="1" dirty="0">
                <a:solidFill>
                  <a:srgbClr val="A31515"/>
                </a:solidFill>
                <a:latin typeface="Menlo" panose="020B0609030804020204" pitchFamily="49" charset="0"/>
              </a:rPr>
              <a:t>          (date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trans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symbol</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qty</a:t>
            </a:r>
            <a:r>
              <a:rPr lang="nl-NL" sz="1600" b="1" dirty="0">
                <a:solidFill>
                  <a:srgbClr val="A31515"/>
                </a:solidFill>
                <a:latin typeface="Menlo" panose="020B0609030804020204" pitchFamily="49" charset="0"/>
              </a:rPr>
              <a:t> real,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 real)"""</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"""INSERT INTO stocks </a:t>
            </a:r>
          </a:p>
          <a:p>
            <a:r>
              <a:rPr lang="nl-NL" sz="1600" b="1" dirty="0">
                <a:solidFill>
                  <a:srgbClr val="A31515"/>
                </a:solidFill>
                <a:latin typeface="Menlo" panose="020B0609030804020204" pitchFamily="49" charset="0"/>
              </a:rPr>
              <a:t>          VALUES ('2006-01-05’, 'BUY’, 'RHAT’, 100, 35.14)"""</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conn.commit</a:t>
            </a:r>
            <a:r>
              <a:rPr lang="nl-NL" sz="1600" b="1" dirty="0">
                <a:solidFill>
                  <a:srgbClr val="000000"/>
                </a:solidFill>
                <a:latin typeface="Menlo" panose="020B0609030804020204" pitchFamily="49" charset="0"/>
              </a:rPr>
              <a:t>()</a:t>
            </a:r>
          </a:p>
          <a:p>
            <a:endParaRPr lang="nl-NL" sz="1600" b="1" dirty="0">
              <a:solidFill>
                <a:srgbClr val="0000FF"/>
              </a:solidFill>
              <a:latin typeface="Menlo" panose="020B0609030804020204" pitchFamily="49" charset="0"/>
            </a:endParaRPr>
          </a:p>
          <a:p>
            <a:r>
              <a:rPr lang="nl-NL" sz="1600" b="1" dirty="0" err="1">
                <a:solidFill>
                  <a:srgbClr val="0000FF"/>
                </a:solidFill>
                <a:latin typeface="Menlo" panose="020B0609030804020204" pitchFamily="49" charset="0"/>
              </a:rPr>
              <a:t>for</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in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'SELECT * FROM stocks ORDER BY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print(</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r>
              <a:rPr lang="nl-NL" sz="1600" b="1" dirty="0" err="1">
                <a:solidFill>
                  <a:srgbClr val="000000"/>
                </a:solidFill>
                <a:latin typeface="Menlo" panose="020B0609030804020204" pitchFamily="49" charset="0"/>
              </a:rPr>
              <a:t>conn.close</a:t>
            </a:r>
            <a:r>
              <a:rPr lang="nl-NL" sz="1600"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4196289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A86434-E233-CF9A-7E6B-3E4C034C80A2}"/>
              </a:ext>
            </a:extLst>
          </p:cNvPr>
          <p:cNvSpPr>
            <a:spLocks noGrp="1"/>
          </p:cNvSpPr>
          <p:nvPr>
            <p:ph type="title"/>
          </p:nvPr>
        </p:nvSpPr>
        <p:spPr/>
        <p:txBody>
          <a:bodyPr/>
          <a:lstStyle/>
          <a:p>
            <a:r>
              <a:rPr lang="nl-NL"/>
              <a:t>SqlAlchemy</a:t>
            </a:r>
          </a:p>
        </p:txBody>
      </p:sp>
      <p:sp>
        <p:nvSpPr>
          <p:cNvPr id="3" name="Tijdelijke aanduiding voor inhoud 2">
            <a:extLst>
              <a:ext uri="{FF2B5EF4-FFF2-40B4-BE49-F238E27FC236}">
                <a16:creationId xmlns:a16="http://schemas.microsoft.com/office/drawing/2014/main" id="{FEEF9FB0-312E-68A9-5AFA-2E0DF62ED4AB}"/>
              </a:ext>
            </a:extLst>
          </p:cNvPr>
          <p:cNvSpPr>
            <a:spLocks noGrp="1"/>
          </p:cNvSpPr>
          <p:nvPr>
            <p:ph idx="1"/>
          </p:nvPr>
        </p:nvSpPr>
        <p:spPr/>
        <p:txBody>
          <a:bodyPr/>
          <a:lstStyle/>
          <a:p>
            <a:r>
              <a:rPr lang="nl-NL"/>
              <a:t>The Python SQL Toolkit and Object Relational Mapper</a:t>
            </a:r>
          </a:p>
          <a:p>
            <a:endParaRPr lang="nl-NL"/>
          </a:p>
        </p:txBody>
      </p:sp>
      <p:pic>
        <p:nvPicPr>
          <p:cNvPr id="1026" name="Picture 2" descr="SQLAlchemy">
            <a:extLst>
              <a:ext uri="{FF2B5EF4-FFF2-40B4-BE49-F238E27FC236}">
                <a16:creationId xmlns:a16="http://schemas.microsoft.com/office/drawing/2014/main" id="{6565A876-EF70-4866-D1F1-DBA54E884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400" y="6616223"/>
            <a:ext cx="3810000" cy="836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alchemy orm - Python Tutorial">
            <a:extLst>
              <a:ext uri="{FF2B5EF4-FFF2-40B4-BE49-F238E27FC236}">
                <a16:creationId xmlns:a16="http://schemas.microsoft.com/office/drawing/2014/main" id="{8FD1F89A-A900-1784-580A-C163B646B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36" y="2885569"/>
            <a:ext cx="6375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229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185691-C546-BC41-0389-7A953A20F42B}"/>
              </a:ext>
            </a:extLst>
          </p:cNvPr>
          <p:cNvSpPr>
            <a:spLocks noGrp="1"/>
          </p:cNvSpPr>
          <p:nvPr>
            <p:ph type="title"/>
          </p:nvPr>
        </p:nvSpPr>
        <p:spPr/>
        <p:txBody>
          <a:bodyPr/>
          <a:lstStyle/>
          <a:p>
            <a:r>
              <a:rPr lang="nl-NL"/>
              <a:t>web applications</a:t>
            </a:r>
          </a:p>
        </p:txBody>
      </p:sp>
      <p:sp>
        <p:nvSpPr>
          <p:cNvPr id="3" name="Tijdelijke aanduiding voor inhoud 2">
            <a:extLst>
              <a:ext uri="{FF2B5EF4-FFF2-40B4-BE49-F238E27FC236}">
                <a16:creationId xmlns:a16="http://schemas.microsoft.com/office/drawing/2014/main" id="{6B959EB5-A5FE-5EC9-DCE3-0868E008C3BF}"/>
              </a:ext>
            </a:extLst>
          </p:cNvPr>
          <p:cNvSpPr>
            <a:spLocks noGrp="1"/>
          </p:cNvSpPr>
          <p:nvPr>
            <p:ph idx="1"/>
          </p:nvPr>
        </p:nvSpPr>
        <p:spPr/>
        <p:txBody>
          <a:bodyPr/>
          <a:lstStyle/>
          <a:p>
            <a:r>
              <a:rPr lang="nl-NL"/>
              <a:t>django</a:t>
            </a:r>
          </a:p>
          <a:p>
            <a:r>
              <a:rPr lang="nl-NL"/>
              <a:t>flask</a:t>
            </a:r>
          </a:p>
          <a:p>
            <a:r>
              <a:rPr lang="nl-NL"/>
              <a:t>pyramid</a:t>
            </a:r>
          </a:p>
          <a:p>
            <a:r>
              <a:rPr lang="nl-NL"/>
              <a:t>fastapi</a:t>
            </a:r>
          </a:p>
          <a:p>
            <a:endParaRPr lang="nl-NL"/>
          </a:p>
          <a:p>
            <a:r>
              <a:rPr lang="nl-NL"/>
              <a:t>dash</a:t>
            </a:r>
          </a:p>
          <a:p>
            <a:r>
              <a:rPr lang="nl-NL"/>
              <a:t>streamlit</a:t>
            </a:r>
          </a:p>
          <a:p>
            <a:endParaRPr lang="nl-NL"/>
          </a:p>
        </p:txBody>
      </p:sp>
    </p:spTree>
    <p:extLst>
      <p:ext uri="{BB962C8B-B14F-4D97-AF65-F5344CB8AC3E}">
        <p14:creationId xmlns:p14="http://schemas.microsoft.com/office/powerpoint/2010/main" val="979757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django</a:t>
            </a:r>
            <a:endParaRPr lang="nl-NL" dirty="0"/>
          </a:p>
        </p:txBody>
      </p:sp>
      <p:sp>
        <p:nvSpPr>
          <p:cNvPr id="2" name="Tijdelijke aanduiding voor inhoud 1"/>
          <p:cNvSpPr>
            <a:spLocks noGrp="1"/>
          </p:cNvSpPr>
          <p:nvPr>
            <p:ph idx="1"/>
          </p:nvPr>
        </p:nvSpPr>
        <p:spPr/>
        <p:txBody>
          <a:bodyPr/>
          <a:lstStyle/>
          <a:p>
            <a:pPr marL="0" indent="0">
              <a:buNone/>
            </a:pPr>
            <a:r>
              <a:rPr lang="nl-NL" sz="2000" dirty="0"/>
              <a:t>MVC Framework</a:t>
            </a:r>
          </a:p>
          <a:p>
            <a:pPr marL="0" indent="0">
              <a:buNone/>
            </a:pPr>
            <a:r>
              <a:rPr lang="nl-NL" sz="2000" dirty="0" err="1"/>
              <a:t>Models</a:t>
            </a:r>
            <a:endParaRPr lang="nl-NL" sz="2000" dirty="0"/>
          </a:p>
          <a:p>
            <a:pPr marL="0" indent="0">
              <a:buNone/>
            </a:pPr>
            <a:r>
              <a:rPr lang="nl-NL" sz="2000" dirty="0"/>
              <a:t>Object-</a:t>
            </a:r>
            <a:r>
              <a:rPr lang="nl-NL" sz="2000" dirty="0" err="1"/>
              <a:t>Relational</a:t>
            </a:r>
            <a:r>
              <a:rPr lang="nl-NL" sz="2000" dirty="0"/>
              <a:t> </a:t>
            </a:r>
            <a:r>
              <a:rPr lang="nl-NL" sz="2000" dirty="0" err="1"/>
              <a:t>Mapping</a:t>
            </a:r>
            <a:endParaRPr lang="nl-NL" sz="2000" dirty="0"/>
          </a:p>
          <a:p>
            <a:pPr marL="0" indent="0">
              <a:buNone/>
            </a:pPr>
            <a:r>
              <a:rPr lang="nl-NL" sz="2000" dirty="0"/>
              <a:t>URL </a:t>
            </a:r>
            <a:r>
              <a:rPr lang="nl-NL" sz="2000" dirty="0" err="1"/>
              <a:t>Mapping</a:t>
            </a:r>
            <a:endParaRPr lang="nl-NL" sz="2000" dirty="0"/>
          </a:p>
          <a:p>
            <a:pPr marL="0" indent="0">
              <a:buNone/>
            </a:pPr>
            <a:r>
              <a:rPr lang="nl-NL" sz="2000" dirty="0"/>
              <a:t>Views </a:t>
            </a:r>
          </a:p>
          <a:p>
            <a:pPr marL="0" indent="0">
              <a:buNone/>
            </a:pPr>
            <a:r>
              <a:rPr lang="nl-NL" sz="2000" dirty="0"/>
              <a:t>HTML Templates</a:t>
            </a:r>
          </a:p>
          <a:p>
            <a:pPr marL="0" indent="0">
              <a:buNone/>
            </a:pPr>
            <a:endParaRPr lang="nl-NL" sz="2000" dirty="0"/>
          </a:p>
          <a:p>
            <a:pPr marL="0" indent="0">
              <a:buNone/>
            </a:pPr>
            <a:r>
              <a:rPr lang="nl-NL" sz="2000" dirty="0" err="1"/>
              <a:t>Command</a:t>
            </a:r>
            <a:r>
              <a:rPr lang="nl-NL" sz="2000" dirty="0"/>
              <a:t> line bootstrap:</a:t>
            </a:r>
          </a:p>
          <a:p>
            <a:pPr marL="0" indent="0">
              <a:buNone/>
            </a:pPr>
            <a:endParaRPr lang="nl-NL" sz="2000" dirty="0"/>
          </a:p>
        </p:txBody>
      </p:sp>
      <p:sp>
        <p:nvSpPr>
          <p:cNvPr id="4" name="Tijdelijke aanduiding voor inhoud 3"/>
          <p:cNvSpPr txBox="1">
            <a:spLocks/>
          </p:cNvSpPr>
          <p:nvPr/>
        </p:nvSpPr>
        <p:spPr>
          <a:xfrm>
            <a:off x="4640435" y="4732329"/>
            <a:ext cx="4778924" cy="271458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mkdir</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cd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virtualenv</a:t>
            </a:r>
            <a:r>
              <a:rPr lang="nl-NL" sz="1200" dirty="0">
                <a:solidFill>
                  <a:schemeClr val="bg1"/>
                </a:solidFill>
                <a:latin typeface="Courier New" panose="02070309020205020404" pitchFamily="49" charset="0"/>
                <a:cs typeface="Courier New" panose="02070309020205020404" pitchFamily="49" charset="0"/>
              </a:rPr>
              <a:t> -p python3.5 </a:t>
            </a:r>
            <a:r>
              <a:rPr lang="nl-NL" sz="1200" dirty="0" err="1">
                <a:solidFill>
                  <a:schemeClr val="bg1"/>
                </a:solidFill>
                <a:latin typeface="Courier New" panose="02070309020205020404" pitchFamily="49" charset="0"/>
                <a:cs typeface="Courier New" panose="02070309020205020404" pitchFamily="49" charset="0"/>
              </a:rPr>
              <a:t>venv</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 </a:t>
            </a:r>
            <a:r>
              <a:rPr lang="nl-NL" sz="1200" dirty="0" err="1">
                <a:solidFill>
                  <a:schemeClr val="bg1"/>
                </a:solidFill>
                <a:latin typeface="Courier New" panose="02070309020205020404" pitchFamily="49" charset="0"/>
                <a:cs typeface="Courier New" panose="02070309020205020404" pitchFamily="49" charset="0"/>
              </a:rPr>
              <a:t>venv</a:t>
            </a:r>
            <a:r>
              <a:rPr lang="nl-NL" sz="1200" dirty="0">
                <a:solidFill>
                  <a:schemeClr val="bg1"/>
                </a:solidFill>
                <a:latin typeface="Courier New" panose="02070309020205020404" pitchFamily="49" charset="0"/>
                <a:cs typeface="Courier New" panose="02070309020205020404" pitchFamily="49" charset="0"/>
              </a:rPr>
              <a:t>/bin/</a:t>
            </a:r>
            <a:r>
              <a:rPr lang="nl-NL" sz="1200" dirty="0" err="1">
                <a:solidFill>
                  <a:schemeClr val="bg1"/>
                </a:solidFill>
                <a:latin typeface="Courier New" panose="02070309020205020404" pitchFamily="49" charset="0"/>
                <a:cs typeface="Courier New" panose="02070309020205020404" pitchFamily="49" charset="0"/>
              </a:rPr>
              <a:t>activate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pip </a:t>
            </a:r>
            <a:r>
              <a:rPr lang="nl-NL" sz="1200" dirty="0" err="1">
                <a:solidFill>
                  <a:schemeClr val="bg1"/>
                </a:solidFill>
                <a:latin typeface="Courier New" panose="02070309020205020404" pitchFamily="49" charset="0"/>
                <a:cs typeface="Courier New" panose="02070309020205020404" pitchFamily="49" charset="0"/>
              </a:rPr>
              <a:t>install</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r>
              <a:rPr lang="nl-NL" sz="1200" dirty="0">
                <a:solidFill>
                  <a:schemeClr val="bg1"/>
                </a:solidFill>
                <a:latin typeface="Courier New" panose="02070309020205020404" pitchFamily="49" charset="0"/>
                <a:cs typeface="Courier New" panose="02070309020205020404" pitchFamily="49" charset="0"/>
              </a:rPr>
              <a:t> startproject demo</a:t>
            </a: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createsuperuser</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startapp</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books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makemigrations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migrate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runserver</a:t>
            </a:r>
          </a:p>
        </p:txBody>
      </p:sp>
      <p:pic>
        <p:nvPicPr>
          <p:cNvPr id="5" name="Afbeelding 4"/>
          <p:cNvPicPr>
            <a:picLocks noChangeAspect="1"/>
          </p:cNvPicPr>
          <p:nvPr/>
        </p:nvPicPr>
        <p:blipFill>
          <a:blip r:embed="rId2"/>
          <a:stretch>
            <a:fillRect/>
          </a:stretch>
        </p:blipFill>
        <p:spPr>
          <a:xfrm>
            <a:off x="4640435" y="1111911"/>
            <a:ext cx="4778924" cy="316726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5727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981AAC-C146-FD1B-D7DA-9CE859822679}"/>
              </a:ext>
            </a:extLst>
          </p:cNvPr>
          <p:cNvSpPr>
            <a:spLocks noGrp="1"/>
          </p:cNvSpPr>
          <p:nvPr>
            <p:ph type="title"/>
          </p:nvPr>
        </p:nvSpPr>
        <p:spPr/>
        <p:txBody>
          <a:bodyPr/>
          <a:lstStyle/>
          <a:p>
            <a:r>
              <a:rPr lang="nl-NL"/>
              <a:t>executables</a:t>
            </a:r>
          </a:p>
        </p:txBody>
      </p:sp>
      <p:sp>
        <p:nvSpPr>
          <p:cNvPr id="3" name="Tijdelijke aanduiding voor inhoud 2">
            <a:extLst>
              <a:ext uri="{FF2B5EF4-FFF2-40B4-BE49-F238E27FC236}">
                <a16:creationId xmlns:a16="http://schemas.microsoft.com/office/drawing/2014/main" id="{74FE8CA9-C33E-6397-010F-C12ABF1200B9}"/>
              </a:ext>
            </a:extLst>
          </p:cNvPr>
          <p:cNvSpPr>
            <a:spLocks noGrp="1"/>
          </p:cNvSpPr>
          <p:nvPr>
            <p:ph idx="1"/>
          </p:nvPr>
        </p:nvSpPr>
        <p:spPr/>
        <p:txBody>
          <a:bodyPr/>
          <a:lstStyle/>
          <a:p>
            <a:pPr marL="250825" indent="-250825">
              <a:tabLst>
                <a:tab pos="1987550" algn="l"/>
              </a:tabLst>
            </a:pPr>
            <a:r>
              <a:rPr lang="nl-NL"/>
              <a:t>shebang	#!/usr/bin/env python3</a:t>
            </a:r>
          </a:p>
          <a:p>
            <a:pPr marL="250825" indent="-250825">
              <a:tabLst>
                <a:tab pos="1987550" algn="l"/>
              </a:tabLst>
            </a:pPr>
            <a:r>
              <a:rPr lang="nl-NL"/>
              <a:t>py2exe	windows</a:t>
            </a:r>
          </a:p>
          <a:p>
            <a:pPr marL="250825" indent="-250825">
              <a:tabLst>
                <a:tab pos="1987550" algn="l"/>
              </a:tabLst>
            </a:pPr>
            <a:r>
              <a:rPr lang="nl-NL"/>
              <a:t>py2app	macos</a:t>
            </a:r>
          </a:p>
        </p:txBody>
      </p:sp>
    </p:spTree>
    <p:extLst>
      <p:ext uri="{BB962C8B-B14F-4D97-AF65-F5344CB8AC3E}">
        <p14:creationId xmlns:p14="http://schemas.microsoft.com/office/powerpoint/2010/main" val="2545243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7EA4DE-3DB2-ADDF-32F6-F7F874D0DCAA}"/>
              </a:ext>
            </a:extLst>
          </p:cNvPr>
          <p:cNvSpPr>
            <a:spLocks noGrp="1"/>
          </p:cNvSpPr>
          <p:nvPr>
            <p:ph type="title"/>
          </p:nvPr>
        </p:nvSpPr>
        <p:spPr/>
        <p:txBody>
          <a:bodyPr/>
          <a:lstStyle/>
          <a:p>
            <a:r>
              <a:rPr lang="nl-NL"/>
              <a:t>Concurrency</a:t>
            </a:r>
          </a:p>
        </p:txBody>
      </p:sp>
      <p:sp>
        <p:nvSpPr>
          <p:cNvPr id="3" name="Tijdelijke aanduiding voor inhoud 2">
            <a:extLst>
              <a:ext uri="{FF2B5EF4-FFF2-40B4-BE49-F238E27FC236}">
                <a16:creationId xmlns:a16="http://schemas.microsoft.com/office/drawing/2014/main" id="{5E574AB9-D94B-0EBF-8880-627281167CF5}"/>
              </a:ext>
            </a:extLst>
          </p:cNvPr>
          <p:cNvSpPr>
            <a:spLocks noGrp="1"/>
          </p:cNvSpPr>
          <p:nvPr>
            <p:ph idx="1"/>
          </p:nvPr>
        </p:nvSpPr>
        <p:spPr/>
        <p:txBody>
          <a:bodyPr/>
          <a:lstStyle/>
          <a:p>
            <a:r>
              <a:rPr lang="nl-NL"/>
              <a:t>Threading</a:t>
            </a:r>
          </a:p>
          <a:p>
            <a:r>
              <a:rPr lang="nl-NL"/>
              <a:t>Asynchronous</a:t>
            </a:r>
          </a:p>
          <a:p>
            <a:r>
              <a:rPr lang="nl-NL"/>
              <a:t>Multiprocessing</a:t>
            </a:r>
          </a:p>
        </p:txBody>
      </p:sp>
    </p:spTree>
    <p:extLst>
      <p:ext uri="{BB962C8B-B14F-4D97-AF65-F5344CB8AC3E}">
        <p14:creationId xmlns:p14="http://schemas.microsoft.com/office/powerpoint/2010/main" val="2086272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CE4485-88C6-FC4A-B6EE-16FA683DBAF8}"/>
              </a:ext>
            </a:extLst>
          </p:cNvPr>
          <p:cNvSpPr>
            <a:spLocks noGrp="1"/>
          </p:cNvSpPr>
          <p:nvPr>
            <p:ph type="title"/>
          </p:nvPr>
        </p:nvSpPr>
        <p:spPr/>
        <p:txBody>
          <a:bodyPr/>
          <a:lstStyle/>
          <a:p>
            <a:r>
              <a:rPr lang="nl-NL" dirty="0" err="1"/>
              <a:t>Concurrency</a:t>
            </a:r>
            <a:endParaRPr lang="nl-NL" dirty="0"/>
          </a:p>
        </p:txBody>
      </p:sp>
      <p:sp>
        <p:nvSpPr>
          <p:cNvPr id="5" name="Tijdelijke aanduiding voor inhoud 4">
            <a:extLst>
              <a:ext uri="{FF2B5EF4-FFF2-40B4-BE49-F238E27FC236}">
                <a16:creationId xmlns:a16="http://schemas.microsoft.com/office/drawing/2014/main" id="{B80710EF-6C1A-3E4F-B571-1E9A21A49BDA}"/>
              </a:ext>
            </a:extLst>
          </p:cNvPr>
          <p:cNvSpPr>
            <a:spLocks noGrp="1"/>
          </p:cNvSpPr>
          <p:nvPr>
            <p:ph idx="1"/>
          </p:nvPr>
        </p:nvSpPr>
        <p:spPr>
          <a:xfrm>
            <a:off x="575816" y="5219997"/>
            <a:ext cx="9361039" cy="2015828"/>
          </a:xfrm>
        </p:spPr>
        <p:txBody>
          <a:bodyPr/>
          <a:lstStyle/>
          <a:p>
            <a:pPr marL="0" indent="0">
              <a:buNone/>
            </a:pPr>
            <a:r>
              <a:rPr lang="nl-NL" dirty="0"/>
              <a:t>Python Standard Library:</a:t>
            </a:r>
          </a:p>
          <a:p>
            <a:r>
              <a:rPr lang="nl-NL" b="1" dirty="0"/>
              <a:t>multiprocessing</a:t>
            </a:r>
            <a:r>
              <a:rPr lang="nl-NL" dirty="0"/>
              <a:t> package</a:t>
            </a:r>
          </a:p>
          <a:p>
            <a:r>
              <a:rPr lang="nl-NL" b="1" dirty="0" err="1"/>
              <a:t>threading</a:t>
            </a:r>
            <a:r>
              <a:rPr lang="nl-NL" dirty="0"/>
              <a:t> package</a:t>
            </a:r>
          </a:p>
          <a:p>
            <a:r>
              <a:rPr lang="nl-NL" b="1" dirty="0" err="1"/>
              <a:t>asyncio</a:t>
            </a:r>
            <a:r>
              <a:rPr lang="nl-NL" dirty="0"/>
              <a:t> package </a:t>
            </a:r>
            <a:r>
              <a:rPr lang="nl-NL" dirty="0" err="1"/>
              <a:t>and</a:t>
            </a:r>
            <a:r>
              <a:rPr lang="nl-NL" dirty="0"/>
              <a:t> </a:t>
            </a:r>
            <a:r>
              <a:rPr lang="nl-NL" b="1" dirty="0" err="1"/>
              <a:t>async</a:t>
            </a:r>
            <a:r>
              <a:rPr lang="nl-NL" dirty="0"/>
              <a:t>/</a:t>
            </a:r>
            <a:r>
              <a:rPr lang="nl-NL" b="1" dirty="0" err="1"/>
              <a:t>await</a:t>
            </a:r>
            <a:r>
              <a:rPr lang="nl-NL" dirty="0"/>
              <a:t> </a:t>
            </a:r>
            <a:r>
              <a:rPr lang="nl-NL" dirty="0" err="1"/>
              <a:t>keywords</a:t>
            </a:r>
            <a:r>
              <a:rPr lang="nl-NL" dirty="0"/>
              <a:t> (</a:t>
            </a:r>
            <a:r>
              <a:rPr lang="nl-NL" dirty="0" err="1"/>
              <a:t>introduced</a:t>
            </a:r>
            <a:r>
              <a:rPr lang="nl-NL" dirty="0"/>
              <a:t> in Python 3.4)</a:t>
            </a:r>
          </a:p>
        </p:txBody>
      </p:sp>
      <p:graphicFrame>
        <p:nvGraphicFramePr>
          <p:cNvPr id="6" name="Tijdelijke aanduiding voor inhoud 3">
            <a:extLst>
              <a:ext uri="{FF2B5EF4-FFF2-40B4-BE49-F238E27FC236}">
                <a16:creationId xmlns:a16="http://schemas.microsoft.com/office/drawing/2014/main" id="{7F07B905-37C1-5B4D-AFB1-8E9AC47239CA}"/>
              </a:ext>
            </a:extLst>
          </p:cNvPr>
          <p:cNvGraphicFramePr>
            <a:graphicFrameLocks/>
          </p:cNvGraphicFramePr>
          <p:nvPr/>
        </p:nvGraphicFramePr>
        <p:xfrm>
          <a:off x="576707" y="1831628"/>
          <a:ext cx="8928100" cy="2740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273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3467C-67FD-9B49-8F68-F8C86A03FF1E}"/>
              </a:ext>
            </a:extLst>
          </p:cNvPr>
          <p:cNvSpPr>
            <a:spLocks noGrp="1"/>
          </p:cNvSpPr>
          <p:nvPr>
            <p:ph type="title"/>
          </p:nvPr>
        </p:nvSpPr>
        <p:spPr/>
        <p:txBody>
          <a:bodyPr/>
          <a:lstStyle/>
          <a:p>
            <a:r>
              <a:rPr lang="nl-NL" dirty="0" err="1"/>
              <a:t>Comparison</a:t>
            </a:r>
            <a:endParaRPr lang="nl-NL" dirty="0"/>
          </a:p>
        </p:txBody>
      </p:sp>
      <p:graphicFrame>
        <p:nvGraphicFramePr>
          <p:cNvPr id="4" name="Tijdelijke aanduiding voor inhoud 3">
            <a:extLst>
              <a:ext uri="{FF2B5EF4-FFF2-40B4-BE49-F238E27FC236}">
                <a16:creationId xmlns:a16="http://schemas.microsoft.com/office/drawing/2014/main" id="{C5DEB0AE-5BEF-A842-BE66-146348452A74}"/>
              </a:ext>
            </a:extLst>
          </p:cNvPr>
          <p:cNvGraphicFramePr>
            <a:graphicFrameLocks noGrp="1"/>
          </p:cNvGraphicFramePr>
          <p:nvPr>
            <p:ph idx="1"/>
          </p:nvPr>
        </p:nvGraphicFramePr>
        <p:xfrm>
          <a:off x="576262" y="2012950"/>
          <a:ext cx="9216576" cy="2665349"/>
        </p:xfrm>
        <a:graphic>
          <a:graphicData uri="http://schemas.openxmlformats.org/drawingml/2006/table">
            <a:tbl>
              <a:tblPr firstRow="1" firstCol="1" bandRow="1">
                <a:tableStyleId>{5C22544A-7EE6-4342-B048-85BDC9FD1C3A}</a:tableStyleId>
              </a:tblPr>
              <a:tblGrid>
                <a:gridCol w="1799754">
                  <a:extLst>
                    <a:ext uri="{9D8B030D-6E8A-4147-A177-3AD203B41FA5}">
                      <a16:colId xmlns:a16="http://schemas.microsoft.com/office/drawing/2014/main" val="1896799358"/>
                    </a:ext>
                  </a:extLst>
                </a:gridCol>
                <a:gridCol w="2808534">
                  <a:extLst>
                    <a:ext uri="{9D8B030D-6E8A-4147-A177-3AD203B41FA5}">
                      <a16:colId xmlns:a16="http://schemas.microsoft.com/office/drawing/2014/main" val="7174572"/>
                    </a:ext>
                  </a:extLst>
                </a:gridCol>
                <a:gridCol w="2304144">
                  <a:extLst>
                    <a:ext uri="{9D8B030D-6E8A-4147-A177-3AD203B41FA5}">
                      <a16:colId xmlns:a16="http://schemas.microsoft.com/office/drawing/2014/main" val="559125682"/>
                    </a:ext>
                  </a:extLst>
                </a:gridCol>
                <a:gridCol w="2304144">
                  <a:extLst>
                    <a:ext uri="{9D8B030D-6E8A-4147-A177-3AD203B41FA5}">
                      <a16:colId xmlns:a16="http://schemas.microsoft.com/office/drawing/2014/main" val="2758514151"/>
                    </a:ext>
                  </a:extLst>
                </a:gridCol>
              </a:tblGrid>
              <a:tr h="370840">
                <a:tc>
                  <a:txBody>
                    <a:bodyPr/>
                    <a:lstStyle/>
                    <a:p>
                      <a:endParaRPr lang="nl-NL" dirty="0"/>
                    </a:p>
                  </a:txBody>
                  <a:tcPr/>
                </a:tc>
                <a:tc>
                  <a:txBody>
                    <a:bodyPr/>
                    <a:lstStyle/>
                    <a:p>
                      <a:r>
                        <a:rPr lang="nl-NL" dirty="0"/>
                        <a:t>Multiprocessing</a:t>
                      </a:r>
                    </a:p>
                  </a:txBody>
                  <a:tcPr/>
                </a:tc>
                <a:tc>
                  <a:txBody>
                    <a:bodyPr/>
                    <a:lstStyle/>
                    <a:p>
                      <a:r>
                        <a:rPr lang="nl-NL" dirty="0" err="1"/>
                        <a:t>Threading</a:t>
                      </a:r>
                      <a:endParaRPr lang="nl-NL" dirty="0"/>
                    </a:p>
                  </a:txBody>
                  <a:tcPr/>
                </a:tc>
                <a:tc>
                  <a:txBody>
                    <a:bodyPr/>
                    <a:lstStyle/>
                    <a:p>
                      <a:r>
                        <a:rPr lang="nl-NL" dirty="0" err="1"/>
                        <a:t>Asynchronous</a:t>
                      </a:r>
                      <a:r>
                        <a:rPr lang="nl-NL" dirty="0"/>
                        <a:t> IO</a:t>
                      </a:r>
                    </a:p>
                  </a:txBody>
                  <a:tcPr/>
                </a:tc>
                <a:extLst>
                  <a:ext uri="{0D108BD9-81ED-4DB2-BD59-A6C34878D82A}">
                    <a16:rowId xmlns:a16="http://schemas.microsoft.com/office/drawing/2014/main" val="102790451"/>
                  </a:ext>
                </a:extLst>
              </a:tr>
              <a:tr h="370840">
                <a:tc>
                  <a:txBody>
                    <a:bodyPr/>
                    <a:lstStyle/>
                    <a:p>
                      <a:r>
                        <a:rPr lang="nl-NL" b="1" dirty="0"/>
                        <a:t>Package</a:t>
                      </a:r>
                    </a:p>
                  </a:txBody>
                  <a:tcPr/>
                </a:tc>
                <a:tc>
                  <a:txBody>
                    <a:bodyPr/>
                    <a:lstStyle/>
                    <a:p>
                      <a:r>
                        <a:rPr lang="nl-NL" b="0" dirty="0"/>
                        <a:t>multiprocessing</a:t>
                      </a:r>
                    </a:p>
                  </a:txBody>
                  <a:tcPr/>
                </a:tc>
                <a:tc>
                  <a:txBody>
                    <a:bodyPr/>
                    <a:lstStyle/>
                    <a:p>
                      <a:r>
                        <a:rPr lang="nl-NL" dirty="0" err="1"/>
                        <a:t>threading</a:t>
                      </a:r>
                      <a:endParaRPr lang="nl-NL" dirty="0"/>
                    </a:p>
                  </a:txBody>
                  <a:tcPr/>
                </a:tc>
                <a:tc>
                  <a:txBody>
                    <a:bodyPr/>
                    <a:lstStyle/>
                    <a:p>
                      <a:r>
                        <a:rPr lang="nl-NL" dirty="0" err="1"/>
                        <a:t>asyncio</a:t>
                      </a:r>
                      <a:endParaRPr lang="nl-NL" dirty="0"/>
                    </a:p>
                  </a:txBody>
                  <a:tcPr/>
                </a:tc>
                <a:extLst>
                  <a:ext uri="{0D108BD9-81ED-4DB2-BD59-A6C34878D82A}">
                    <a16:rowId xmlns:a16="http://schemas.microsoft.com/office/drawing/2014/main" val="1394992068"/>
                  </a:ext>
                </a:extLst>
              </a:tr>
              <a:tr h="370840">
                <a:tc>
                  <a:txBody>
                    <a:bodyPr/>
                    <a:lstStyle/>
                    <a:p>
                      <a:r>
                        <a:rPr lang="nl-NL" dirty="0"/>
                        <a:t>Class</a:t>
                      </a:r>
                    </a:p>
                  </a:txBody>
                  <a:tcPr/>
                </a:tc>
                <a:tc>
                  <a:txBody>
                    <a:bodyPr/>
                    <a:lstStyle/>
                    <a:p>
                      <a:r>
                        <a:rPr lang="nl-NL" dirty="0"/>
                        <a:t>Proces</a:t>
                      </a:r>
                    </a:p>
                  </a:txBody>
                  <a:tcPr/>
                </a:tc>
                <a:tc>
                  <a:txBody>
                    <a:bodyPr/>
                    <a:lstStyle/>
                    <a:p>
                      <a:r>
                        <a:rPr lang="nl-NL" dirty="0"/>
                        <a:t>Thread</a:t>
                      </a:r>
                    </a:p>
                  </a:txBody>
                  <a:tcPr/>
                </a:tc>
                <a:tc>
                  <a:txBody>
                    <a:bodyPr/>
                    <a:lstStyle/>
                    <a:p>
                      <a:r>
                        <a:rPr lang="nl-NL" dirty="0" err="1"/>
                        <a:t>Coroutine</a:t>
                      </a:r>
                      <a:endParaRPr lang="nl-NL" dirty="0"/>
                    </a:p>
                  </a:txBody>
                  <a:tcPr/>
                </a:tc>
                <a:extLst>
                  <a:ext uri="{0D108BD9-81ED-4DB2-BD59-A6C34878D82A}">
                    <a16:rowId xmlns:a16="http://schemas.microsoft.com/office/drawing/2014/main" val="789344665"/>
                  </a:ext>
                </a:extLst>
              </a:tr>
              <a:tr h="370840">
                <a:tc>
                  <a:txBody>
                    <a:bodyPr/>
                    <a:lstStyle/>
                    <a:p>
                      <a:r>
                        <a:rPr lang="nl-NL" dirty="0"/>
                        <a:t>Python</a:t>
                      </a:r>
                    </a:p>
                  </a:txBody>
                  <a:tcPr/>
                </a:tc>
                <a:tc>
                  <a:txBody>
                    <a:bodyPr/>
                    <a:lstStyle/>
                    <a:p>
                      <a:r>
                        <a:rPr lang="nl-NL" dirty="0"/>
                        <a:t>Class Proces</a:t>
                      </a:r>
                    </a:p>
                  </a:txBody>
                  <a:tcPr/>
                </a:tc>
                <a:tc>
                  <a:txBody>
                    <a:bodyPr/>
                    <a:lstStyle/>
                    <a:p>
                      <a:r>
                        <a:rPr lang="nl-NL" dirty="0"/>
                        <a:t>Class Thread</a:t>
                      </a:r>
                    </a:p>
                  </a:txBody>
                  <a:tcPr/>
                </a:tc>
                <a:tc>
                  <a:txBody>
                    <a:bodyPr/>
                    <a:lstStyle/>
                    <a:p>
                      <a:r>
                        <a:rPr lang="nl-NL" dirty="0" err="1"/>
                        <a:t>Keywords</a:t>
                      </a:r>
                      <a:r>
                        <a:rPr lang="nl-NL" dirty="0"/>
                        <a:t> </a:t>
                      </a:r>
                      <a:r>
                        <a:rPr lang="nl-NL" dirty="0" err="1"/>
                        <a:t>async</a:t>
                      </a:r>
                      <a:r>
                        <a:rPr lang="nl-NL" dirty="0"/>
                        <a:t>, </a:t>
                      </a:r>
                      <a:r>
                        <a:rPr lang="nl-NL" dirty="0" err="1"/>
                        <a:t>await</a:t>
                      </a:r>
                      <a:endParaRPr lang="nl-NL" dirty="0"/>
                    </a:p>
                  </a:txBody>
                  <a:tcPr/>
                </a:tc>
                <a:extLst>
                  <a:ext uri="{0D108BD9-81ED-4DB2-BD59-A6C34878D82A}">
                    <a16:rowId xmlns:a16="http://schemas.microsoft.com/office/drawing/2014/main" val="3009170456"/>
                  </a:ext>
                </a:extLst>
              </a:tr>
              <a:tr h="370840">
                <a:tc>
                  <a:txBody>
                    <a:bodyPr/>
                    <a:lstStyle/>
                    <a:p>
                      <a:r>
                        <a:rPr lang="nl-NL" dirty="0"/>
                        <a:t>Data </a:t>
                      </a:r>
                      <a:r>
                        <a:rPr lang="nl-NL" dirty="0" err="1"/>
                        <a:t>sharing</a:t>
                      </a:r>
                      <a:endParaRPr lang="nl-NL" dirty="0"/>
                    </a:p>
                  </a:txBody>
                  <a:tcPr/>
                </a:tc>
                <a:tc>
                  <a:txBody>
                    <a:bodyPr/>
                    <a:lstStyle/>
                    <a:p>
                      <a:r>
                        <a:rPr lang="nl-NL" dirty="0"/>
                        <a:t>Message</a:t>
                      </a:r>
                    </a:p>
                  </a:txBody>
                  <a:tcPr/>
                </a:tc>
                <a:tc>
                  <a:txBody>
                    <a:bodyPr/>
                    <a:lstStyle/>
                    <a:p>
                      <a:r>
                        <a:rPr lang="nl-NL" dirty="0"/>
                        <a:t>Shared data</a:t>
                      </a:r>
                    </a:p>
                  </a:txBody>
                  <a:tcPr/>
                </a:tc>
                <a:tc>
                  <a:txBody>
                    <a:bodyPr/>
                    <a:lstStyle/>
                    <a:p>
                      <a:endParaRPr lang="nl-NL" dirty="0"/>
                    </a:p>
                  </a:txBody>
                  <a:tcPr/>
                </a:tc>
                <a:extLst>
                  <a:ext uri="{0D108BD9-81ED-4DB2-BD59-A6C34878D82A}">
                    <a16:rowId xmlns:a16="http://schemas.microsoft.com/office/drawing/2014/main" val="1750062573"/>
                  </a:ext>
                </a:extLst>
              </a:tr>
              <a:tr h="370840">
                <a:tc>
                  <a:txBody>
                    <a:bodyPr/>
                    <a:lstStyle/>
                    <a:p>
                      <a:r>
                        <a:rPr lang="nl-NL" dirty="0" err="1"/>
                        <a:t>Usage</a:t>
                      </a:r>
                      <a:endParaRPr lang="nl-NL" dirty="0"/>
                    </a:p>
                  </a:txBody>
                  <a:tcPr/>
                </a:tc>
                <a:tc>
                  <a:txBody>
                    <a:bodyPr/>
                    <a:lstStyle/>
                    <a:p>
                      <a:r>
                        <a:rPr lang="nl-NL" sz="1984" b="0" i="0" kern="1200" dirty="0">
                          <a:solidFill>
                            <a:schemeClr val="dk1"/>
                          </a:solidFill>
                          <a:effectLst/>
                          <a:latin typeface="+mn-lt"/>
                          <a:ea typeface="+mn-ea"/>
                          <a:cs typeface="+mn-cs"/>
                        </a:rPr>
                        <a:t>CPU intensive</a:t>
                      </a:r>
                      <a:endParaRPr lang="nl-NL" dirty="0"/>
                    </a:p>
                  </a:txBody>
                  <a:tcPr/>
                </a:tc>
                <a:tc>
                  <a:txBody>
                    <a:bodyPr/>
                    <a:lstStyle/>
                    <a:p>
                      <a:r>
                        <a:rPr lang="nl-NL" sz="1984" b="0" i="0" kern="1200" dirty="0">
                          <a:solidFill>
                            <a:schemeClr val="dk1"/>
                          </a:solidFill>
                          <a:effectLst/>
                          <a:latin typeface="+mn-lt"/>
                          <a:ea typeface="+mn-ea"/>
                          <a:cs typeface="+mn-cs"/>
                        </a:rPr>
                        <a:t>IO intensive</a:t>
                      </a:r>
                      <a:endParaRPr lang="nl-NL" dirty="0"/>
                    </a:p>
                  </a:txBody>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nl-NL" sz="1984" b="0" i="0" kern="1200" dirty="0">
                          <a:solidFill>
                            <a:schemeClr val="dk1"/>
                          </a:solidFill>
                          <a:effectLst/>
                          <a:latin typeface="+mn-lt"/>
                          <a:ea typeface="+mn-ea"/>
                          <a:cs typeface="+mn-cs"/>
                        </a:rPr>
                        <a:t>IO intensive</a:t>
                      </a:r>
                      <a:endParaRPr lang="nl-NL" dirty="0"/>
                    </a:p>
                  </a:txBody>
                  <a:tcPr/>
                </a:tc>
                <a:extLst>
                  <a:ext uri="{0D108BD9-81ED-4DB2-BD59-A6C34878D82A}">
                    <a16:rowId xmlns:a16="http://schemas.microsoft.com/office/drawing/2014/main" val="1830881171"/>
                  </a:ext>
                </a:extLst>
              </a:tr>
            </a:tbl>
          </a:graphicData>
        </a:graphic>
      </p:graphicFrame>
    </p:spTree>
    <p:extLst>
      <p:ext uri="{BB962C8B-B14F-4D97-AF65-F5344CB8AC3E}">
        <p14:creationId xmlns:p14="http://schemas.microsoft.com/office/powerpoint/2010/main" val="20327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1BA0F8-52AF-EE4B-8480-9E54A680D8A4}"/>
              </a:ext>
            </a:extLst>
          </p:cNvPr>
          <p:cNvSpPr>
            <a:spLocks noGrp="1"/>
          </p:cNvSpPr>
          <p:nvPr>
            <p:ph type="title"/>
          </p:nvPr>
        </p:nvSpPr>
        <p:spPr/>
        <p:txBody>
          <a:bodyPr/>
          <a:lstStyle/>
          <a:p>
            <a:r>
              <a:rPr lang="nl-NL" dirty="0"/>
              <a:t>Proces versus Thread</a:t>
            </a:r>
          </a:p>
        </p:txBody>
      </p:sp>
      <p:sp>
        <p:nvSpPr>
          <p:cNvPr id="5" name="Tijdelijke aanduiding voor inhoud 4">
            <a:extLst>
              <a:ext uri="{FF2B5EF4-FFF2-40B4-BE49-F238E27FC236}">
                <a16:creationId xmlns:a16="http://schemas.microsoft.com/office/drawing/2014/main" id="{6BABE930-3E6F-E94C-B9C0-0110B1B991AC}"/>
              </a:ext>
            </a:extLst>
          </p:cNvPr>
          <p:cNvSpPr>
            <a:spLocks noGrp="1"/>
          </p:cNvSpPr>
          <p:nvPr>
            <p:ph idx="1"/>
          </p:nvPr>
        </p:nvSpPr>
        <p:spPr/>
        <p:txBody>
          <a:bodyPr/>
          <a:lstStyle/>
          <a:p>
            <a:r>
              <a:rPr lang="nl-NL" dirty="0"/>
              <a:t>True </a:t>
            </a:r>
            <a:r>
              <a:rPr lang="nl-NL" dirty="0" err="1"/>
              <a:t>parallelism</a:t>
            </a:r>
            <a:r>
              <a:rPr lang="nl-NL" dirty="0"/>
              <a:t> in Python is </a:t>
            </a:r>
            <a:r>
              <a:rPr lang="nl-NL" dirty="0" err="1"/>
              <a:t>achieved</a:t>
            </a:r>
            <a:r>
              <a:rPr lang="nl-NL" dirty="0"/>
              <a:t> </a:t>
            </a:r>
            <a:r>
              <a:rPr lang="nl-NL" dirty="0" err="1"/>
              <a:t>by</a:t>
            </a:r>
            <a:r>
              <a:rPr lang="nl-NL" dirty="0"/>
              <a:t> </a:t>
            </a:r>
            <a:r>
              <a:rPr lang="nl-NL" dirty="0" err="1"/>
              <a:t>creating</a:t>
            </a:r>
            <a:r>
              <a:rPr lang="nl-NL" dirty="0"/>
              <a:t> multiple </a:t>
            </a:r>
            <a:r>
              <a:rPr lang="nl-NL" dirty="0" err="1"/>
              <a:t>processes</a:t>
            </a:r>
            <a:r>
              <a:rPr lang="nl-NL" dirty="0"/>
              <a:t>, </a:t>
            </a:r>
            <a:r>
              <a:rPr lang="nl-NL" dirty="0" err="1"/>
              <a:t>each</a:t>
            </a:r>
            <a:r>
              <a:rPr lang="nl-NL" dirty="0"/>
              <a:t> </a:t>
            </a:r>
            <a:r>
              <a:rPr lang="nl-NL" dirty="0" err="1"/>
              <a:t>having</a:t>
            </a:r>
            <a:r>
              <a:rPr lang="nl-NL" dirty="0"/>
              <a:t> a Python </a:t>
            </a:r>
            <a:r>
              <a:rPr lang="nl-NL" dirty="0" err="1"/>
              <a:t>interpreter</a:t>
            </a:r>
            <a:r>
              <a:rPr lang="nl-NL" dirty="0"/>
              <a:t> </a:t>
            </a:r>
            <a:r>
              <a:rPr lang="nl-NL" dirty="0" err="1"/>
              <a:t>with</a:t>
            </a:r>
            <a:r>
              <a:rPr lang="nl-NL" dirty="0"/>
              <a:t> </a:t>
            </a:r>
            <a:r>
              <a:rPr lang="nl-NL" dirty="0" err="1"/>
              <a:t>its</a:t>
            </a:r>
            <a:r>
              <a:rPr lang="nl-NL" dirty="0"/>
              <a:t> </a:t>
            </a:r>
            <a:r>
              <a:rPr lang="nl-NL" dirty="0" err="1"/>
              <a:t>own</a:t>
            </a:r>
            <a:r>
              <a:rPr lang="nl-NL" dirty="0"/>
              <a:t> separate GIL.</a:t>
            </a:r>
          </a:p>
          <a:p>
            <a:endParaRPr lang="nl-NL" dirty="0"/>
          </a:p>
          <a:p>
            <a:endParaRPr lang="nl-NL" dirty="0"/>
          </a:p>
        </p:txBody>
      </p:sp>
      <p:graphicFrame>
        <p:nvGraphicFramePr>
          <p:cNvPr id="6" name="Tijdelijke aanduiding voor inhoud 3">
            <a:extLst>
              <a:ext uri="{FF2B5EF4-FFF2-40B4-BE49-F238E27FC236}">
                <a16:creationId xmlns:a16="http://schemas.microsoft.com/office/drawing/2014/main" id="{F42EB46F-6E01-444D-BC61-30CDF5F74567}"/>
              </a:ext>
            </a:extLst>
          </p:cNvPr>
          <p:cNvGraphicFramePr>
            <a:graphicFrameLocks/>
          </p:cNvGraphicFramePr>
          <p:nvPr/>
        </p:nvGraphicFramePr>
        <p:xfrm>
          <a:off x="576707" y="4111584"/>
          <a:ext cx="8928100" cy="3142996"/>
        </p:xfrm>
        <a:graphic>
          <a:graphicData uri="http://schemas.openxmlformats.org/drawingml/2006/table">
            <a:tbl>
              <a:tblPr/>
              <a:tblGrid>
                <a:gridCol w="4464050">
                  <a:extLst>
                    <a:ext uri="{9D8B030D-6E8A-4147-A177-3AD203B41FA5}">
                      <a16:colId xmlns:a16="http://schemas.microsoft.com/office/drawing/2014/main" val="3745890524"/>
                    </a:ext>
                  </a:extLst>
                </a:gridCol>
                <a:gridCol w="4464050">
                  <a:extLst>
                    <a:ext uri="{9D8B030D-6E8A-4147-A177-3AD203B41FA5}">
                      <a16:colId xmlns:a16="http://schemas.microsoft.com/office/drawing/2014/main" val="1188508943"/>
                    </a:ext>
                  </a:extLst>
                </a:gridCol>
              </a:tblGrid>
              <a:tr h="0">
                <a:tc>
                  <a:txBody>
                    <a:bodyPr/>
                    <a:lstStyle/>
                    <a:p>
                      <a:r>
                        <a:rPr lang="nl-NL" b="1" dirty="0" err="1">
                          <a:effectLst/>
                          <a:latin typeface="Georgia" panose="02040502050405020303" pitchFamily="18" charset="0"/>
                        </a:rPr>
                        <a:t>Process</a:t>
                      </a:r>
                      <a:endParaRPr lang="nl-NL" b="1" dirty="0">
                        <a:effectLst/>
                        <a:latin typeface="Georgia" panose="02040502050405020303" pitchFamily="18" charset="0"/>
                      </a:endParaRP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b="1" dirty="0">
                          <a:effectLst/>
                          <a:latin typeface="Georgia" panose="02040502050405020303" pitchFamily="18" charset="0"/>
                        </a:rPr>
                        <a:t>Thread</a:t>
                      </a: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27635024"/>
                  </a:ext>
                </a:extLst>
              </a:tr>
              <a:tr h="0">
                <a:tc>
                  <a:txBody>
                    <a:bodyPr/>
                    <a:lstStyle/>
                    <a:p>
                      <a:r>
                        <a:rPr lang="nl-NL" dirty="0" err="1">
                          <a:effectLst/>
                        </a:rPr>
                        <a:t>processes</a:t>
                      </a:r>
                      <a:r>
                        <a:rPr lang="nl-NL" dirty="0">
                          <a:effectLst/>
                        </a:rPr>
                        <a:t> run in separate memory (</a:t>
                      </a:r>
                      <a:r>
                        <a:rPr lang="nl-NL" dirty="0" err="1">
                          <a:effectLst/>
                        </a:rPr>
                        <a:t>process</a:t>
                      </a:r>
                      <a:r>
                        <a:rPr lang="nl-NL" dirty="0">
                          <a:effectLst/>
                        </a:rPr>
                        <a:t> </a:t>
                      </a:r>
                      <a:r>
                        <a:rPr lang="nl-NL" dirty="0" err="1">
                          <a:effectLst/>
                        </a:rPr>
                        <a:t>isolation</a:t>
                      </a:r>
                      <a:r>
                        <a:rPr lang="nl-NL" dirty="0">
                          <a:effectLst/>
                        </a:rPr>
                        <a:t>)</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threads</a:t>
                      </a:r>
                      <a:r>
                        <a:rPr lang="nl-NL" dirty="0">
                          <a:effectLst/>
                        </a:rPr>
                        <a:t> share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969005150"/>
                  </a:ext>
                </a:extLst>
              </a:tr>
              <a:tr h="0">
                <a:tc>
                  <a:txBody>
                    <a:bodyPr/>
                    <a:lstStyle/>
                    <a:p>
                      <a:r>
                        <a:rPr lang="nl-NL" dirty="0" err="1">
                          <a:effectLst/>
                        </a:rPr>
                        <a:t>uses</a:t>
                      </a:r>
                      <a:r>
                        <a:rPr lang="nl-NL" dirty="0">
                          <a:effectLst/>
                        </a:rPr>
                        <a:t> more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uses less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85382762"/>
                  </a:ext>
                </a:extLst>
              </a:tr>
              <a:tr h="0">
                <a:tc>
                  <a:txBody>
                    <a:bodyPr/>
                    <a:lstStyle/>
                    <a:p>
                      <a:r>
                        <a:rPr lang="nl-NL" dirty="0" err="1">
                          <a:effectLst/>
                        </a:rPr>
                        <a:t>children</a:t>
                      </a:r>
                      <a:r>
                        <a:rPr lang="nl-NL" dirty="0">
                          <a:effectLst/>
                        </a:rPr>
                        <a:t> </a:t>
                      </a:r>
                      <a:r>
                        <a:rPr lang="nl-NL" dirty="0" err="1">
                          <a:effectLst/>
                        </a:rPr>
                        <a:t>can</a:t>
                      </a:r>
                      <a:r>
                        <a:rPr lang="nl-NL" dirty="0">
                          <a:effectLst/>
                        </a:rPr>
                        <a:t> </a:t>
                      </a:r>
                      <a:r>
                        <a:rPr lang="nl-NL" dirty="0" err="1">
                          <a:effectLst/>
                        </a:rPr>
                        <a:t>become</a:t>
                      </a:r>
                      <a:r>
                        <a:rPr lang="nl-NL" dirty="0">
                          <a:effectLst/>
                        </a:rPr>
                        <a:t> zombies</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a:effectLst/>
                        </a:rPr>
                        <a:t>no zombies possible</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1074137428"/>
                  </a:ext>
                </a:extLst>
              </a:tr>
              <a:tr h="0">
                <a:tc>
                  <a:txBody>
                    <a:bodyPr/>
                    <a:lstStyle/>
                    <a:p>
                      <a:r>
                        <a:rPr lang="nl-NL" dirty="0">
                          <a:effectLst/>
                        </a:rPr>
                        <a:t>more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less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842287138"/>
                  </a:ext>
                </a:extLst>
              </a:tr>
              <a:tr h="0">
                <a:tc>
                  <a:txBody>
                    <a:bodyPr/>
                    <a:lstStyle/>
                    <a:p>
                      <a:r>
                        <a:rPr lang="nl-NL" dirty="0">
                          <a:effectLst/>
                        </a:rPr>
                        <a:t>slower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faster</a:t>
                      </a:r>
                      <a:r>
                        <a:rPr lang="nl-NL" dirty="0">
                          <a:effectLst/>
                        </a:rPr>
                        <a:t>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318342449"/>
                  </a:ext>
                </a:extLst>
              </a:tr>
              <a:tr h="0">
                <a:tc>
                  <a:txBody>
                    <a:bodyPr/>
                    <a:lstStyle/>
                    <a:p>
                      <a:r>
                        <a:rPr lang="nl-NL" dirty="0" err="1">
                          <a:effectLst/>
                        </a:rPr>
                        <a:t>easier</a:t>
                      </a:r>
                      <a:r>
                        <a:rPr lang="nl-NL" dirty="0">
                          <a:effectLst/>
                        </a:rPr>
                        <a:t>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dirty="0" err="1">
                          <a:effectLst/>
                        </a:rPr>
                        <a:t>can</a:t>
                      </a:r>
                      <a:r>
                        <a:rPr lang="nl-NL" dirty="0">
                          <a:effectLst/>
                        </a:rPr>
                        <a:t> </a:t>
                      </a:r>
                      <a:r>
                        <a:rPr lang="nl-NL" dirty="0" err="1">
                          <a:effectLst/>
                        </a:rPr>
                        <a:t>become</a:t>
                      </a:r>
                      <a:r>
                        <a:rPr lang="nl-NL" dirty="0">
                          <a:effectLst/>
                        </a:rPr>
                        <a:t> harder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639078176"/>
                  </a:ext>
                </a:extLst>
              </a:tr>
            </a:tbl>
          </a:graphicData>
        </a:graphic>
      </p:graphicFrame>
    </p:spTree>
    <p:extLst>
      <p:ext uri="{BB962C8B-B14F-4D97-AF65-F5344CB8AC3E}">
        <p14:creationId xmlns:p14="http://schemas.microsoft.com/office/powerpoint/2010/main" val="83461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Python Basics</a:t>
            </a:r>
          </a:p>
        </p:txBody>
      </p:sp>
      <p:sp>
        <p:nvSpPr>
          <p:cNvPr id="3" name="Tijdelijke aanduiding voor inhoud 2"/>
          <p:cNvSpPr>
            <a:spLocks noGrp="1"/>
          </p:cNvSpPr>
          <p:nvPr>
            <p:ph idx="1"/>
          </p:nvPr>
        </p:nvSpPr>
        <p:spPr>
          <a:xfrm>
            <a:off x="693499" y="2012413"/>
            <a:ext cx="8693626" cy="5344512"/>
          </a:xfrm>
        </p:spPr>
        <p:txBody>
          <a:bodyPr>
            <a:normAutofit/>
          </a:bodyPr>
          <a:lstStyle/>
          <a:p>
            <a:r>
              <a:rPr lang="nl-NL" dirty="0"/>
              <a:t>Built-in </a:t>
            </a:r>
            <a:r>
              <a:rPr lang="nl-NL" dirty="0" err="1"/>
              <a:t>numeric</a:t>
            </a:r>
            <a:r>
              <a:rPr lang="nl-NL" dirty="0"/>
              <a:t> types: </a:t>
            </a:r>
            <a:r>
              <a:rPr lang="nl-NL" dirty="0" err="1"/>
              <a:t>bool</a:t>
            </a:r>
            <a:r>
              <a:rPr lang="nl-NL" dirty="0"/>
              <a:t>, int, </a:t>
            </a:r>
            <a:r>
              <a:rPr lang="nl-NL" dirty="0" err="1"/>
              <a:t>float</a:t>
            </a:r>
            <a:r>
              <a:rPr lang="nl-NL" dirty="0"/>
              <a:t>, complex</a:t>
            </a:r>
          </a:p>
          <a:p>
            <a:r>
              <a:rPr lang="nl-NL" dirty="0"/>
              <a:t>Operators: </a:t>
            </a:r>
            <a:r>
              <a:rPr lang="nl-NL" dirty="0" err="1"/>
              <a:t>arthimetic</a:t>
            </a:r>
            <a:r>
              <a:rPr lang="nl-NL" dirty="0"/>
              <a:t>, </a:t>
            </a:r>
            <a:r>
              <a:rPr lang="nl-NL" dirty="0" err="1"/>
              <a:t>comparative</a:t>
            </a:r>
            <a:r>
              <a:rPr lang="nl-NL" dirty="0"/>
              <a:t>, </a:t>
            </a:r>
            <a:r>
              <a:rPr lang="nl-NL" dirty="0" err="1"/>
              <a:t>boolean</a:t>
            </a:r>
            <a:endParaRPr lang="nl-NL" dirty="0"/>
          </a:p>
          <a:p>
            <a:r>
              <a:rPr lang="nl-NL" dirty="0"/>
              <a:t>Strings: </a:t>
            </a:r>
            <a:r>
              <a:rPr lang="nl-NL" dirty="0" err="1"/>
              <a:t>concatenation</a:t>
            </a:r>
            <a:r>
              <a:rPr lang="nl-NL" dirty="0"/>
              <a:t>, string </a:t>
            </a:r>
            <a:r>
              <a:rPr lang="nl-NL" dirty="0" err="1"/>
              <a:t>methods, formating</a:t>
            </a:r>
            <a:r>
              <a:rPr lang="nl-NL" dirty="0"/>
              <a:t>, </a:t>
            </a:r>
            <a:r>
              <a:rPr lang="nl-NL" dirty="0" err="1"/>
              <a:t>unicode</a:t>
            </a:r>
            <a:endParaRPr lang="nl-NL" dirty="0"/>
          </a:p>
          <a:p>
            <a:r>
              <a:rPr lang="nl-NL" dirty="0"/>
              <a:t>Flow statements: </a:t>
            </a:r>
            <a:r>
              <a:rPr lang="nl-NL" dirty="0" err="1"/>
              <a:t>while</a:t>
            </a:r>
            <a:r>
              <a:rPr lang="nl-NL" dirty="0"/>
              <a:t>, </a:t>
            </a:r>
            <a:r>
              <a:rPr lang="nl-NL" dirty="0" err="1"/>
              <a:t>for</a:t>
            </a:r>
            <a:r>
              <a:rPr lang="nl-NL" dirty="0"/>
              <a:t>, </a:t>
            </a:r>
            <a:r>
              <a:rPr lang="nl-NL" dirty="0" err="1"/>
              <a:t>if-elif-else</a:t>
            </a:r>
            <a:endParaRPr lang="nl-NL" dirty="0"/>
          </a:p>
          <a:p>
            <a:r>
              <a:rPr lang="nl-NL" dirty="0" err="1"/>
              <a:t>Functions</a:t>
            </a:r>
            <a:r>
              <a:rPr lang="nl-NL" dirty="0"/>
              <a:t>: </a:t>
            </a:r>
            <a:r>
              <a:rPr lang="nl-NL" dirty="0" err="1"/>
              <a:t>arguments</a:t>
            </a:r>
            <a:r>
              <a:rPr lang="nl-NL" dirty="0"/>
              <a:t>, default </a:t>
            </a:r>
            <a:r>
              <a:rPr lang="nl-NL" dirty="0" err="1"/>
              <a:t>values</a:t>
            </a:r>
            <a:r>
              <a:rPr lang="nl-NL" dirty="0"/>
              <a:t>, </a:t>
            </a:r>
            <a:r>
              <a:rPr lang="nl-NL" dirty="0" err="1"/>
              <a:t>variadic</a:t>
            </a:r>
            <a:r>
              <a:rPr lang="nl-NL" dirty="0"/>
              <a:t> </a:t>
            </a:r>
            <a:r>
              <a:rPr lang="nl-NL" dirty="0" err="1"/>
              <a:t>arguments</a:t>
            </a:r>
            <a:r>
              <a:rPr lang="nl-NL" dirty="0"/>
              <a:t>, </a:t>
            </a:r>
            <a:r>
              <a:rPr lang="nl-NL" dirty="0" err="1"/>
              <a:t>keyword</a:t>
            </a:r>
            <a:r>
              <a:rPr lang="nl-NL" dirty="0"/>
              <a:t> </a:t>
            </a:r>
            <a:r>
              <a:rPr lang="nl-NL" dirty="0" err="1"/>
              <a:t>arguments</a:t>
            </a:r>
            <a:r>
              <a:rPr lang="nl-NL" dirty="0"/>
              <a:t>, return </a:t>
            </a:r>
            <a:r>
              <a:rPr lang="nl-NL" dirty="0" err="1"/>
              <a:t>value, lambda</a:t>
            </a:r>
            <a:endParaRPr lang="nl-NL" dirty="0"/>
          </a:p>
          <a:p>
            <a:r>
              <a:rPr lang="nl-NL" dirty="0"/>
              <a:t>Built-in </a:t>
            </a:r>
            <a:r>
              <a:rPr lang="nl-NL" dirty="0" err="1"/>
              <a:t>functions</a:t>
            </a:r>
            <a:endParaRPr lang="nl-NL" dirty="0"/>
          </a:p>
          <a:p>
            <a:r>
              <a:rPr lang="nl-NL" dirty="0"/>
              <a:t>Reading </a:t>
            </a:r>
            <a:r>
              <a:rPr lang="nl-NL" dirty="0" err="1"/>
              <a:t>from</a:t>
            </a:r>
            <a:r>
              <a:rPr lang="nl-NL" dirty="0"/>
              <a:t> </a:t>
            </a:r>
            <a:r>
              <a:rPr lang="nl-NL" dirty="0" err="1"/>
              <a:t>and</a:t>
            </a:r>
            <a:r>
              <a:rPr lang="nl-NL" dirty="0"/>
              <a:t> </a:t>
            </a:r>
            <a:r>
              <a:rPr lang="nl-NL" dirty="0" err="1"/>
              <a:t>writing</a:t>
            </a:r>
            <a:r>
              <a:rPr lang="nl-NL" dirty="0"/>
              <a:t> </a:t>
            </a:r>
            <a:r>
              <a:rPr lang="nl-NL" dirty="0" err="1"/>
              <a:t>to</a:t>
            </a:r>
            <a:r>
              <a:rPr lang="nl-NL" dirty="0"/>
              <a:t> files, context manager</a:t>
            </a:r>
          </a:p>
          <a:p>
            <a:r>
              <a:rPr lang="nl-NL" dirty="0" err="1"/>
              <a:t>Lists</a:t>
            </a:r>
            <a:r>
              <a:rPr lang="nl-NL" dirty="0"/>
              <a:t>: </a:t>
            </a:r>
            <a:r>
              <a:rPr lang="nl-NL" dirty="0" err="1"/>
              <a:t>indexing</a:t>
            </a:r>
            <a:r>
              <a:rPr lang="nl-NL" dirty="0"/>
              <a:t>, </a:t>
            </a:r>
            <a:r>
              <a:rPr lang="nl-NL" dirty="0" err="1"/>
              <a:t>slicing</a:t>
            </a:r>
            <a:r>
              <a:rPr lang="nl-NL" dirty="0"/>
              <a:t>, </a:t>
            </a:r>
            <a:r>
              <a:rPr lang="nl-NL" dirty="0" err="1"/>
              <a:t>modification</a:t>
            </a:r>
            <a:r>
              <a:rPr lang="nl-NL" dirty="0"/>
              <a:t>, </a:t>
            </a:r>
            <a:r>
              <a:rPr lang="nl-NL" dirty="0" err="1"/>
              <a:t>unpacking</a:t>
            </a:r>
            <a:r>
              <a:rPr lang="nl-NL" dirty="0"/>
              <a:t>, </a:t>
            </a:r>
            <a:r>
              <a:rPr lang="nl-NL" dirty="0" err="1"/>
              <a:t>comprehesion</a:t>
            </a:r>
            <a:endParaRPr lang="nl-NL" dirty="0"/>
          </a:p>
          <a:p>
            <a:r>
              <a:rPr lang="nl-NL" dirty="0" err="1"/>
              <a:t>Dicts</a:t>
            </a:r>
            <a:r>
              <a:rPr lang="nl-NL" dirty="0"/>
              <a:t>: </a:t>
            </a:r>
            <a:r>
              <a:rPr lang="nl-NL" dirty="0" err="1"/>
              <a:t>creation</a:t>
            </a:r>
            <a:r>
              <a:rPr lang="nl-NL" dirty="0"/>
              <a:t>, </a:t>
            </a:r>
            <a:r>
              <a:rPr lang="nl-NL" dirty="0" err="1"/>
              <a:t>modification, iterating</a:t>
            </a:r>
            <a:endParaRPr lang="nl-NL" dirty="0"/>
          </a:p>
          <a:p>
            <a:r>
              <a:rPr lang="nl-NL" dirty="0"/>
              <a:t>Object </a:t>
            </a:r>
            <a:r>
              <a:rPr lang="nl-NL" dirty="0" err="1"/>
              <a:t>Orientation</a:t>
            </a:r>
            <a:r>
              <a:rPr lang="nl-NL" dirty="0"/>
              <a:t>: classes, </a:t>
            </a:r>
            <a:r>
              <a:rPr lang="nl-NL" dirty="0" err="1"/>
              <a:t>objects</a:t>
            </a:r>
            <a:r>
              <a:rPr lang="nl-NL" dirty="0"/>
              <a:t>, </a:t>
            </a:r>
            <a:r>
              <a:rPr lang="nl-NL" dirty="0" err="1"/>
              <a:t>methods</a:t>
            </a:r>
            <a:r>
              <a:rPr lang="nl-NL" dirty="0"/>
              <a:t> </a:t>
            </a:r>
            <a:r>
              <a:rPr lang="nl-NL" dirty="0" err="1"/>
              <a:t>and</a:t>
            </a:r>
            <a:r>
              <a:rPr lang="nl-NL" dirty="0"/>
              <a:t> </a:t>
            </a:r>
            <a:r>
              <a:rPr lang="nl-NL" dirty="0" err="1"/>
              <a:t>attributes</a:t>
            </a:r>
            <a:endParaRPr lang="nl-NL" dirty="0"/>
          </a:p>
        </p:txBody>
      </p:sp>
    </p:spTree>
    <p:extLst>
      <p:ext uri="{BB962C8B-B14F-4D97-AF65-F5344CB8AC3E}">
        <p14:creationId xmlns:p14="http://schemas.microsoft.com/office/powerpoint/2010/main" val="639474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59B70-E133-B143-B508-5BC32A6DC398}"/>
              </a:ext>
            </a:extLst>
          </p:cNvPr>
          <p:cNvSpPr>
            <a:spLocks noGrp="1"/>
          </p:cNvSpPr>
          <p:nvPr>
            <p:ph type="title"/>
          </p:nvPr>
        </p:nvSpPr>
        <p:spPr/>
        <p:txBody>
          <a:bodyPr/>
          <a:lstStyle/>
          <a:p>
            <a:r>
              <a:rPr lang="nl-NL" dirty="0"/>
              <a:t>Python GIL</a:t>
            </a:r>
          </a:p>
        </p:txBody>
      </p:sp>
      <p:sp>
        <p:nvSpPr>
          <p:cNvPr id="3" name="Tijdelijke aanduiding voor inhoud 2">
            <a:extLst>
              <a:ext uri="{FF2B5EF4-FFF2-40B4-BE49-F238E27FC236}">
                <a16:creationId xmlns:a16="http://schemas.microsoft.com/office/drawing/2014/main" id="{432C76ED-C245-8043-979F-7E2E2F1F1A1C}"/>
              </a:ext>
            </a:extLst>
          </p:cNvPr>
          <p:cNvSpPr>
            <a:spLocks noGrp="1"/>
          </p:cNvSpPr>
          <p:nvPr>
            <p:ph idx="1"/>
          </p:nvPr>
        </p:nvSpPr>
        <p:spPr/>
        <p:txBody>
          <a:bodyPr/>
          <a:lstStyle/>
          <a:p>
            <a:r>
              <a:rPr lang="nl-NL" dirty="0"/>
              <a:t>A </a:t>
            </a:r>
            <a:r>
              <a:rPr lang="nl-NL" b="1" dirty="0" err="1"/>
              <a:t>global</a:t>
            </a:r>
            <a:r>
              <a:rPr lang="nl-NL" b="1" dirty="0"/>
              <a:t> </a:t>
            </a:r>
            <a:r>
              <a:rPr lang="nl-NL" b="1" dirty="0" err="1"/>
              <a:t>interpreter</a:t>
            </a:r>
            <a:r>
              <a:rPr lang="nl-NL" b="1" dirty="0"/>
              <a:t> </a:t>
            </a:r>
            <a:r>
              <a:rPr lang="nl-NL" b="1" dirty="0" err="1"/>
              <a:t>lock</a:t>
            </a:r>
            <a:r>
              <a:rPr lang="nl-NL" b="1" dirty="0"/>
              <a:t> (GIL) </a:t>
            </a:r>
            <a:r>
              <a:rPr lang="nl-NL" dirty="0"/>
              <a:t>is a </a:t>
            </a:r>
            <a:r>
              <a:rPr lang="nl-NL" dirty="0" err="1"/>
              <a:t>mechanism</a:t>
            </a:r>
            <a:r>
              <a:rPr lang="nl-NL" dirty="0"/>
              <a:t> </a:t>
            </a:r>
            <a:r>
              <a:rPr lang="nl-NL" dirty="0" err="1"/>
              <a:t>used</a:t>
            </a:r>
            <a:r>
              <a:rPr lang="nl-NL" dirty="0"/>
              <a:t> in Python </a:t>
            </a:r>
            <a:r>
              <a:rPr lang="nl-NL" dirty="0" err="1"/>
              <a:t>interpreter</a:t>
            </a:r>
            <a:r>
              <a:rPr lang="nl-NL" dirty="0"/>
              <a:t> </a:t>
            </a:r>
            <a:r>
              <a:rPr lang="nl-NL" dirty="0" err="1"/>
              <a:t>to</a:t>
            </a:r>
            <a:r>
              <a:rPr lang="nl-NL" dirty="0"/>
              <a:t> </a:t>
            </a:r>
            <a:r>
              <a:rPr lang="nl-NL" dirty="0" err="1"/>
              <a:t>synchronize</a:t>
            </a:r>
            <a:r>
              <a:rPr lang="nl-NL" dirty="0"/>
              <a:t> </a:t>
            </a:r>
            <a:r>
              <a:rPr lang="nl-NL" dirty="0" err="1"/>
              <a:t>the</a:t>
            </a:r>
            <a:r>
              <a:rPr lang="nl-NL" dirty="0"/>
              <a:t> </a:t>
            </a:r>
            <a:r>
              <a:rPr lang="nl-NL" dirty="0" err="1"/>
              <a:t>execution</a:t>
            </a:r>
            <a:r>
              <a:rPr lang="nl-NL" dirty="0"/>
              <a:t> of </a:t>
            </a:r>
            <a:r>
              <a:rPr lang="nl-NL" dirty="0" err="1"/>
              <a:t>threads</a:t>
            </a:r>
            <a:r>
              <a:rPr lang="nl-NL" dirty="0"/>
              <a:t> </a:t>
            </a:r>
            <a:r>
              <a:rPr lang="nl-NL" dirty="0" err="1"/>
              <a:t>so</a:t>
            </a:r>
            <a:r>
              <a:rPr lang="nl-NL" dirty="0"/>
              <a:t> </a:t>
            </a:r>
            <a:r>
              <a:rPr lang="nl-NL" dirty="0" err="1"/>
              <a:t>that</a:t>
            </a:r>
            <a:r>
              <a:rPr lang="nl-NL" dirty="0"/>
              <a:t> </a:t>
            </a:r>
            <a:r>
              <a:rPr lang="nl-NL" dirty="0" err="1"/>
              <a:t>only</a:t>
            </a:r>
            <a:r>
              <a:rPr lang="nl-NL" dirty="0"/>
              <a:t> </a:t>
            </a:r>
            <a:r>
              <a:rPr lang="nl-NL" dirty="0" err="1"/>
              <a:t>one</a:t>
            </a:r>
            <a:r>
              <a:rPr lang="nl-NL" dirty="0"/>
              <a:t> native thread </a:t>
            </a:r>
            <a:r>
              <a:rPr lang="nl-NL" dirty="0" err="1"/>
              <a:t>can</a:t>
            </a:r>
            <a:r>
              <a:rPr lang="nl-NL" dirty="0"/>
              <a:t> </a:t>
            </a:r>
            <a:r>
              <a:rPr lang="nl-NL" dirty="0" err="1"/>
              <a:t>execute</a:t>
            </a:r>
            <a:r>
              <a:rPr lang="nl-NL" dirty="0"/>
              <a:t> at a time, even </a:t>
            </a:r>
            <a:r>
              <a:rPr lang="nl-NL" dirty="0" err="1"/>
              <a:t>if</a:t>
            </a:r>
            <a:r>
              <a:rPr lang="nl-NL" dirty="0"/>
              <a:t> run on a </a:t>
            </a:r>
            <a:r>
              <a:rPr lang="nl-NL" dirty="0" err="1"/>
              <a:t>multi-core</a:t>
            </a:r>
            <a:r>
              <a:rPr lang="nl-NL" dirty="0"/>
              <a:t> processor.</a:t>
            </a:r>
          </a:p>
          <a:p>
            <a:r>
              <a:rPr lang="nl-NL" dirty="0"/>
              <a:t>The C </a:t>
            </a:r>
            <a:r>
              <a:rPr lang="nl-NL" dirty="0" err="1"/>
              <a:t>extensions</a:t>
            </a:r>
            <a:r>
              <a:rPr lang="nl-NL" dirty="0"/>
              <a:t>, </a:t>
            </a:r>
            <a:r>
              <a:rPr lang="nl-NL" dirty="0" err="1"/>
              <a:t>such</a:t>
            </a:r>
            <a:r>
              <a:rPr lang="nl-NL" dirty="0"/>
              <a:t> as </a:t>
            </a:r>
            <a:r>
              <a:rPr lang="nl-NL" dirty="0" err="1"/>
              <a:t>numpy</a:t>
            </a:r>
            <a:r>
              <a:rPr lang="nl-NL" dirty="0"/>
              <a:t>, </a:t>
            </a:r>
            <a:r>
              <a:rPr lang="nl-NL" dirty="0" err="1"/>
              <a:t>can</a:t>
            </a:r>
            <a:r>
              <a:rPr lang="nl-NL" dirty="0"/>
              <a:t> </a:t>
            </a:r>
            <a:r>
              <a:rPr lang="nl-NL" dirty="0" err="1"/>
              <a:t>manually</a:t>
            </a:r>
            <a:r>
              <a:rPr lang="nl-NL" dirty="0"/>
              <a:t> release </a:t>
            </a:r>
            <a:r>
              <a:rPr lang="nl-NL" dirty="0" err="1"/>
              <a:t>the</a:t>
            </a:r>
            <a:r>
              <a:rPr lang="nl-NL" dirty="0"/>
              <a:t> GIL </a:t>
            </a:r>
            <a:r>
              <a:rPr lang="nl-NL" dirty="0" err="1"/>
              <a:t>to</a:t>
            </a:r>
            <a:r>
              <a:rPr lang="nl-NL" dirty="0"/>
              <a:t> speed up </a:t>
            </a:r>
            <a:r>
              <a:rPr lang="nl-NL" dirty="0" err="1"/>
              <a:t>computations</a:t>
            </a:r>
            <a:r>
              <a:rPr lang="nl-NL" dirty="0"/>
              <a:t>. </a:t>
            </a:r>
            <a:r>
              <a:rPr lang="nl-NL" dirty="0" err="1"/>
              <a:t>Also</a:t>
            </a:r>
            <a:r>
              <a:rPr lang="nl-NL" dirty="0"/>
              <a:t>, </a:t>
            </a:r>
            <a:r>
              <a:rPr lang="nl-NL" dirty="0" err="1"/>
              <a:t>the</a:t>
            </a:r>
            <a:r>
              <a:rPr lang="nl-NL" dirty="0"/>
              <a:t> GIL </a:t>
            </a:r>
            <a:r>
              <a:rPr lang="nl-NL" dirty="0" err="1"/>
              <a:t>released</a:t>
            </a:r>
            <a:r>
              <a:rPr lang="nl-NL" dirty="0"/>
              <a:t> </a:t>
            </a:r>
            <a:r>
              <a:rPr lang="nl-NL" dirty="0" err="1"/>
              <a:t>before</a:t>
            </a:r>
            <a:r>
              <a:rPr lang="nl-NL" dirty="0"/>
              <a:t> </a:t>
            </a:r>
            <a:r>
              <a:rPr lang="nl-NL" dirty="0" err="1"/>
              <a:t>potentionally</a:t>
            </a:r>
            <a:r>
              <a:rPr lang="nl-NL" dirty="0"/>
              <a:t> </a:t>
            </a:r>
            <a:r>
              <a:rPr lang="nl-NL" dirty="0" err="1"/>
              <a:t>blocking</a:t>
            </a:r>
            <a:r>
              <a:rPr lang="nl-NL" dirty="0"/>
              <a:t> I/O operations.</a:t>
            </a:r>
          </a:p>
          <a:p>
            <a:r>
              <a:rPr lang="nl-NL" dirty="0" err="1"/>
              <a:t>Note</a:t>
            </a:r>
            <a:r>
              <a:rPr lang="nl-NL" dirty="0"/>
              <a:t> </a:t>
            </a:r>
            <a:r>
              <a:rPr lang="nl-NL" dirty="0" err="1"/>
              <a:t>that</a:t>
            </a:r>
            <a:r>
              <a:rPr lang="nl-NL" dirty="0"/>
              <a:t> </a:t>
            </a:r>
            <a:r>
              <a:rPr lang="nl-NL" dirty="0" err="1"/>
              <a:t>both</a:t>
            </a:r>
            <a:r>
              <a:rPr lang="nl-NL" dirty="0"/>
              <a:t> </a:t>
            </a:r>
            <a:r>
              <a:rPr lang="nl-NL" dirty="0" err="1"/>
              <a:t>Jython</a:t>
            </a:r>
            <a:r>
              <a:rPr lang="nl-NL" dirty="0"/>
              <a:t> </a:t>
            </a:r>
            <a:r>
              <a:rPr lang="nl-NL" dirty="0" err="1"/>
              <a:t>and</a:t>
            </a:r>
            <a:r>
              <a:rPr lang="nl-NL" dirty="0"/>
              <a:t> </a:t>
            </a:r>
            <a:r>
              <a:rPr lang="nl-NL" dirty="0" err="1"/>
              <a:t>IronPython</a:t>
            </a:r>
            <a:r>
              <a:rPr lang="nl-NL" dirty="0"/>
              <a:t> do </a:t>
            </a:r>
            <a:r>
              <a:rPr lang="nl-NL" dirty="0" err="1"/>
              <a:t>not</a:t>
            </a:r>
            <a:r>
              <a:rPr lang="nl-NL" dirty="0"/>
              <a:t> have </a:t>
            </a:r>
            <a:r>
              <a:rPr lang="nl-NL" dirty="0" err="1"/>
              <a:t>the</a:t>
            </a:r>
            <a:r>
              <a:rPr lang="nl-NL" dirty="0"/>
              <a:t> GIL.</a:t>
            </a:r>
          </a:p>
          <a:p>
            <a:endParaRPr lang="nl-NL" dirty="0"/>
          </a:p>
        </p:txBody>
      </p:sp>
    </p:spTree>
    <p:extLst>
      <p:ext uri="{BB962C8B-B14F-4D97-AF65-F5344CB8AC3E}">
        <p14:creationId xmlns:p14="http://schemas.microsoft.com/office/powerpoint/2010/main" val="1517120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78E518-F267-8B7D-12F9-F60D144983EA}"/>
              </a:ext>
            </a:extLst>
          </p:cNvPr>
          <p:cNvSpPr>
            <a:spLocks noGrp="1"/>
          </p:cNvSpPr>
          <p:nvPr>
            <p:ph type="title"/>
          </p:nvPr>
        </p:nvSpPr>
        <p:spPr/>
        <p:txBody>
          <a:bodyPr/>
          <a:lstStyle/>
          <a:p>
            <a:r>
              <a:rPr lang="nl-NL"/>
              <a:t>Threading</a:t>
            </a:r>
          </a:p>
        </p:txBody>
      </p:sp>
      <p:pic>
        <p:nvPicPr>
          <p:cNvPr id="1026" name="Picture 2" descr="Multithreading em Python | Conjunto 1 - Acervo Lima">
            <a:extLst>
              <a:ext uri="{FF2B5EF4-FFF2-40B4-BE49-F238E27FC236}">
                <a16:creationId xmlns:a16="http://schemas.microsoft.com/office/drawing/2014/main" id="{A7474A53-1437-C248-3597-D58A75C078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9952" y="2555701"/>
            <a:ext cx="7272808" cy="398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457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threading</a:t>
            </a:r>
            <a:r>
              <a:rPr lang="nl-NL" dirty="0"/>
              <a:t> - Thread-</a:t>
            </a:r>
            <a:r>
              <a:rPr lang="nl-NL" dirty="0" err="1"/>
              <a:t>based</a:t>
            </a:r>
            <a:r>
              <a:rPr lang="nl-NL" dirty="0"/>
              <a:t> </a:t>
            </a:r>
            <a:r>
              <a:rPr lang="nl-NL" dirty="0" err="1"/>
              <a:t>parallelism</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a:xfrm>
            <a:off x="575817" y="1863672"/>
            <a:ext cx="8928990" cy="1556126"/>
          </a:xfr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2">
            <a:noAutofit/>
          </a:bodyPr>
          <a:lstStyle/>
          <a:p>
            <a:pPr defTabSz="457200" eaLnBrk="0" fontAlgn="base" hangingPunct="0">
              <a:spcBef>
                <a:spcPct val="0"/>
              </a:spcBef>
              <a:spcAft>
                <a:spcPct val="0"/>
              </a:spcAft>
            </a:pPr>
            <a:r>
              <a:rPr lang="nl-NL" b="1" dirty="0">
                <a:solidFill>
                  <a:schemeClr val="tx1">
                    <a:lumMod val="75000"/>
                    <a:lumOff val="25000"/>
                  </a:schemeClr>
                </a:solidFill>
              </a:rPr>
              <a:t>Thread</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start</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run</a:t>
            </a:r>
          </a:p>
          <a:p>
            <a:pPr marL="742950" lvl="1" indent="-285750" defTabSz="457200" eaLnBrk="0" fontAlgn="base" hangingPunct="0">
              <a:spcBef>
                <a:spcPct val="0"/>
              </a:spcBef>
              <a:spcAft>
                <a:spcPct val="0"/>
              </a:spcAft>
            </a:pPr>
            <a:r>
              <a:rPr lang="nl-NL" dirty="0" err="1">
                <a:solidFill>
                  <a:schemeClr val="tx1">
                    <a:lumMod val="75000"/>
                    <a:lumOff val="25000"/>
                  </a:schemeClr>
                </a:solidFill>
                <a:latin typeface="Arial" panose="020B0604020202020204" pitchFamily="34" charset="0"/>
              </a:rPr>
              <a:t>join</a:t>
            </a:r>
            <a:endParaRPr lang="nl-NL" dirty="0">
              <a:solidFill>
                <a:schemeClr val="tx1">
                  <a:lumMod val="75000"/>
                  <a:lumOff val="25000"/>
                </a:schemeClr>
              </a:solidFill>
              <a:latin typeface="Arial" panose="020B0604020202020204" pitchFamily="34" charset="0"/>
            </a:endParaRP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name</a:t>
            </a:r>
          </a:p>
          <a:p>
            <a:pPr defTabSz="457200" eaLnBrk="0" fontAlgn="base" hangingPunct="0">
              <a:spcBef>
                <a:spcPct val="0"/>
              </a:spcBef>
              <a:spcAft>
                <a:spcPct val="0"/>
              </a:spcAft>
            </a:pPr>
            <a:r>
              <a:rPr lang="nl-NL" b="1" dirty="0" err="1">
                <a:solidFill>
                  <a:schemeClr val="tx1">
                    <a:lumMod val="75000"/>
                    <a:lumOff val="25000"/>
                  </a:schemeClr>
                </a:solidFill>
              </a:rPr>
              <a:t>active_count</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current_thread</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main_thread</a:t>
            </a:r>
            <a:endParaRPr lang="nl-NL" b="1" dirty="0">
              <a:solidFill>
                <a:schemeClr val="tx1">
                  <a:lumMod val="75000"/>
                  <a:lumOff val="25000"/>
                </a:schemeClr>
              </a:solidFill>
            </a:endParaRPr>
          </a:p>
          <a:p>
            <a:pPr defTabSz="457200" eaLnBrk="0" fontAlgn="base" hangingPunct="0">
              <a:spcBef>
                <a:spcPct val="0"/>
              </a:spcBef>
              <a:spcAft>
                <a:spcPct val="0"/>
              </a:spcAft>
            </a:pPr>
            <a:endParaRPr lang="nl-NL" b="1" dirty="0">
              <a:solidFill>
                <a:schemeClr val="tx1">
                  <a:lumMod val="75000"/>
                  <a:lumOff val="25000"/>
                </a:schemeClr>
              </a:solidFill>
            </a:endParaRPr>
          </a:p>
        </p:txBody>
      </p:sp>
      <p:sp>
        <p:nvSpPr>
          <p:cNvPr id="4" name="Rechthoek 3">
            <a:extLst>
              <a:ext uri="{FF2B5EF4-FFF2-40B4-BE49-F238E27FC236}">
                <a16:creationId xmlns:a16="http://schemas.microsoft.com/office/drawing/2014/main" id="{E89BE41C-4E8C-E34B-803A-7C3548820ECA}"/>
              </a:ext>
            </a:extLst>
          </p:cNvPr>
          <p:cNvSpPr/>
          <p:nvPr/>
        </p:nvSpPr>
        <p:spPr>
          <a:xfrm>
            <a:off x="575816" y="4139877"/>
            <a:ext cx="8928991" cy="313932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time</a:t>
            </a:r>
          </a:p>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threading</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Thread</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"sleeping 5 sec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time.sleep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finished</a:t>
            </a:r>
            <a:r>
              <a:rPr lang="nl-NL" b="1" dirty="0">
                <a:solidFill>
                  <a:srgbClr val="A31515"/>
                </a:solidFill>
                <a:latin typeface="Menlo" panose="020B0609030804020204" pitchFamily="49" charset="0"/>
              </a:rPr>
              <a:t> sleeping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i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range(</a:t>
            </a:r>
            <a:r>
              <a:rPr lang="nl-NL" b="1" dirty="0">
                <a:solidFill>
                  <a:srgbClr val="098658"/>
                </a:solidFill>
                <a:latin typeface="Menlo" panose="020B0609030804020204" pitchFamily="49" charset="0"/>
              </a:rPr>
              <a:t>10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t = Thread(target=</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args</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t.start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372087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903A0-CB0C-7842-8CE5-1972F71488E8}"/>
              </a:ext>
            </a:extLst>
          </p:cNvPr>
          <p:cNvSpPr>
            <a:spLocks noGrp="1"/>
          </p:cNvSpPr>
          <p:nvPr>
            <p:ph type="title"/>
          </p:nvPr>
        </p:nvSpPr>
        <p:spPr/>
        <p:txBody>
          <a:bodyPr/>
          <a:lstStyle/>
          <a:p>
            <a:r>
              <a:rPr lang="nl-NL" dirty="0" err="1"/>
              <a:t>asyncio</a:t>
            </a:r>
            <a:endParaRPr lang="nl-NL" dirty="0"/>
          </a:p>
        </p:txBody>
      </p:sp>
      <p:sp>
        <p:nvSpPr>
          <p:cNvPr id="3" name="Tijdelijke aanduiding voor inhoud 2">
            <a:extLst>
              <a:ext uri="{FF2B5EF4-FFF2-40B4-BE49-F238E27FC236}">
                <a16:creationId xmlns:a16="http://schemas.microsoft.com/office/drawing/2014/main" id="{64772072-D04E-134E-BCC5-A4B138A18C60}"/>
              </a:ext>
            </a:extLst>
          </p:cNvPr>
          <p:cNvSpPr>
            <a:spLocks noGrp="1"/>
          </p:cNvSpPr>
          <p:nvPr>
            <p:ph idx="1"/>
          </p:nvPr>
        </p:nvSpPr>
        <p:spPr/>
        <p:txBody>
          <a:bodyPr/>
          <a:lstStyle/>
          <a:p>
            <a:r>
              <a:rPr lang="nl-NL" dirty="0"/>
              <a:t>At </a:t>
            </a:r>
            <a:r>
              <a:rPr lang="nl-NL" dirty="0" err="1"/>
              <a:t>the</a:t>
            </a:r>
            <a:r>
              <a:rPr lang="nl-NL" dirty="0"/>
              <a:t> </a:t>
            </a:r>
            <a:r>
              <a:rPr lang="nl-NL" dirty="0" err="1"/>
              <a:t>heart</a:t>
            </a:r>
            <a:r>
              <a:rPr lang="nl-NL" dirty="0"/>
              <a:t> of </a:t>
            </a:r>
            <a:r>
              <a:rPr lang="nl-NL" dirty="0" err="1"/>
              <a:t>async</a:t>
            </a:r>
            <a:r>
              <a:rPr lang="nl-NL" dirty="0"/>
              <a:t> IO are </a:t>
            </a:r>
            <a:r>
              <a:rPr lang="nl-NL" b="1" dirty="0" err="1"/>
              <a:t>coroutines</a:t>
            </a:r>
            <a:r>
              <a:rPr lang="nl-NL" dirty="0"/>
              <a:t>. A </a:t>
            </a:r>
            <a:r>
              <a:rPr lang="nl-NL" dirty="0" err="1"/>
              <a:t>coroutine</a:t>
            </a:r>
            <a:r>
              <a:rPr lang="nl-NL" dirty="0"/>
              <a:t> is a </a:t>
            </a:r>
            <a:r>
              <a:rPr lang="nl-NL" dirty="0" err="1"/>
              <a:t>specialized</a:t>
            </a:r>
            <a:r>
              <a:rPr lang="nl-NL" dirty="0"/>
              <a:t> </a:t>
            </a:r>
            <a:r>
              <a:rPr lang="nl-NL" dirty="0" err="1"/>
              <a:t>version</a:t>
            </a:r>
            <a:r>
              <a:rPr lang="nl-NL" dirty="0"/>
              <a:t> of a Python generator </a:t>
            </a:r>
            <a:r>
              <a:rPr lang="nl-NL" dirty="0" err="1"/>
              <a:t>function</a:t>
            </a:r>
            <a:r>
              <a:rPr lang="nl-NL" dirty="0"/>
              <a:t>. </a:t>
            </a:r>
          </a:p>
        </p:txBody>
      </p:sp>
      <p:sp>
        <p:nvSpPr>
          <p:cNvPr id="4" name="Rechthoek 3">
            <a:extLst>
              <a:ext uri="{FF2B5EF4-FFF2-40B4-BE49-F238E27FC236}">
                <a16:creationId xmlns:a16="http://schemas.microsoft.com/office/drawing/2014/main" id="{04B3B634-FF6D-4842-8535-32077D6CBE1E}"/>
              </a:ext>
            </a:extLst>
          </p:cNvPr>
          <p:cNvSpPr/>
          <p:nvPr/>
        </p:nvSpPr>
        <p:spPr>
          <a:xfrm>
            <a:off x="587483" y="3203952"/>
            <a:ext cx="8917323" cy="4031873"/>
          </a:xfrm>
          <a:prstGeom prst="rect">
            <a:avLst/>
          </a:prstGeom>
          <a:solidFill>
            <a:schemeClr val="bg1">
              <a:lumMod val="8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a:latin typeface="Menlo" panose="020B0609030804020204" pitchFamily="49" charset="0"/>
                <a:ea typeface="Menlo" panose="020B0609030804020204" pitchFamily="49" charset="0"/>
                <a:cs typeface="Menlo" panose="020B0609030804020204" pitchFamily="49" charset="0"/>
              </a:rPr>
              <a:t> </a:t>
            </a:r>
          </a:p>
          <a:p>
            <a:endPar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One</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sleep</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CF"/>
                </a:solidFill>
                <a:latin typeface="Menlo" panose="020B0609030804020204" pitchFamily="49" charset="0"/>
                <a:ea typeface="Menlo" panose="020B0609030804020204" pitchFamily="49" charset="0"/>
                <a:cs typeface="Menlo" panose="020B0609030804020204" pitchFamily="49" charset="0"/>
              </a:rPr>
              <a:t>1</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Two</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gather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if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s</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run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s</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__file__</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executed</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in </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0.2f</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seconds</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nl-NL" sz="1600"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3960116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96B0E-0F07-2D44-A9A8-57214615154E}"/>
              </a:ext>
            </a:extLst>
          </p:cNvPr>
          <p:cNvSpPr>
            <a:spLocks noGrp="1"/>
          </p:cNvSpPr>
          <p:nvPr>
            <p:ph type="title"/>
          </p:nvPr>
        </p:nvSpPr>
        <p:spPr/>
        <p:txBody>
          <a:bodyPr/>
          <a:lstStyle/>
          <a:p>
            <a:r>
              <a:rPr lang="nl-NL" dirty="0"/>
              <a:t>multiprocessing</a:t>
            </a:r>
          </a:p>
        </p:txBody>
      </p:sp>
      <p:sp>
        <p:nvSpPr>
          <p:cNvPr id="3" name="Tijdelijke aanduiding voor inhoud 2">
            <a:extLst>
              <a:ext uri="{FF2B5EF4-FFF2-40B4-BE49-F238E27FC236}">
                <a16:creationId xmlns:a16="http://schemas.microsoft.com/office/drawing/2014/main" id="{1BDAD732-CB94-144F-A4E6-F56866E7357E}"/>
              </a:ext>
            </a:extLst>
          </p:cNvPr>
          <p:cNvSpPr>
            <a:spLocks noGrp="1"/>
          </p:cNvSpPr>
          <p:nvPr>
            <p:ph idx="1"/>
          </p:nvPr>
        </p:nvSpPr>
        <p:spPr/>
        <p:txBody>
          <a:bodyPr/>
          <a:lstStyle/>
          <a:p>
            <a:r>
              <a:rPr lang="nl-NL" dirty="0"/>
              <a:t>The multiprocessing </a:t>
            </a:r>
            <a:r>
              <a:rPr lang="nl-NL" dirty="0" err="1"/>
              <a:t>library</a:t>
            </a:r>
            <a:r>
              <a:rPr lang="nl-NL" dirty="0"/>
              <a:t> is </a:t>
            </a:r>
            <a:r>
              <a:rPr lang="nl-NL" dirty="0" err="1"/>
              <a:t>based</a:t>
            </a:r>
            <a:r>
              <a:rPr lang="nl-NL" dirty="0"/>
              <a:t> on </a:t>
            </a:r>
            <a:r>
              <a:rPr lang="nl-NL" dirty="0" err="1"/>
              <a:t>spawning</a:t>
            </a:r>
            <a:r>
              <a:rPr lang="nl-NL" dirty="0"/>
              <a:t> </a:t>
            </a:r>
            <a:r>
              <a:rPr lang="nl-NL" dirty="0" err="1"/>
              <a:t>Processes</a:t>
            </a:r>
            <a:r>
              <a:rPr lang="nl-NL" dirty="0"/>
              <a:t>.</a:t>
            </a:r>
          </a:p>
          <a:p>
            <a:r>
              <a:rPr lang="nl-NL" dirty="0"/>
              <a:t>A </a:t>
            </a:r>
            <a:r>
              <a:rPr lang="nl-NL" dirty="0" err="1"/>
              <a:t>process</a:t>
            </a:r>
            <a:r>
              <a:rPr lang="nl-NL" dirty="0"/>
              <a:t> starts a </a:t>
            </a:r>
            <a:r>
              <a:rPr lang="nl-NL" dirty="0" err="1"/>
              <a:t>fresh</a:t>
            </a:r>
            <a:r>
              <a:rPr lang="nl-NL" dirty="0"/>
              <a:t> Python </a:t>
            </a:r>
            <a:r>
              <a:rPr lang="nl-NL" dirty="0" err="1"/>
              <a:t>interpreter</a:t>
            </a:r>
            <a:r>
              <a:rPr lang="nl-NL" dirty="0"/>
              <a:t> </a:t>
            </a:r>
            <a:r>
              <a:rPr lang="nl-NL" dirty="0" err="1"/>
              <a:t>thereby</a:t>
            </a:r>
            <a:r>
              <a:rPr lang="nl-NL" dirty="0"/>
              <a:t> side-stepping </a:t>
            </a:r>
            <a:r>
              <a:rPr lang="nl-NL" dirty="0" err="1"/>
              <a:t>the</a:t>
            </a:r>
            <a:r>
              <a:rPr lang="nl-NL" dirty="0"/>
              <a:t> Global Interpreter Lock</a:t>
            </a:r>
          </a:p>
          <a:p>
            <a:r>
              <a:rPr lang="nl-NL" dirty="0"/>
              <a:t>The multiprocessing module </a:t>
            </a:r>
            <a:r>
              <a:rPr lang="nl-NL" dirty="0" err="1"/>
              <a:t>allows</a:t>
            </a:r>
            <a:r>
              <a:rPr lang="nl-NL" dirty="0"/>
              <a:t> </a:t>
            </a:r>
            <a:r>
              <a:rPr lang="nl-NL" dirty="0" err="1"/>
              <a:t>the</a:t>
            </a:r>
            <a:r>
              <a:rPr lang="nl-NL" dirty="0"/>
              <a:t> </a:t>
            </a:r>
            <a:r>
              <a:rPr lang="nl-NL" dirty="0" err="1"/>
              <a:t>programmer</a:t>
            </a:r>
            <a:r>
              <a:rPr lang="nl-NL" dirty="0"/>
              <a:t> </a:t>
            </a:r>
            <a:r>
              <a:rPr lang="nl-NL" dirty="0" err="1"/>
              <a:t>to</a:t>
            </a:r>
            <a:r>
              <a:rPr lang="nl-NL" dirty="0"/>
              <a:t> </a:t>
            </a:r>
            <a:r>
              <a:rPr lang="nl-NL" dirty="0" err="1"/>
              <a:t>fully</a:t>
            </a:r>
            <a:r>
              <a:rPr lang="nl-NL" dirty="0"/>
              <a:t> </a:t>
            </a:r>
            <a:r>
              <a:rPr lang="nl-NL" dirty="0" err="1"/>
              <a:t>leverage</a:t>
            </a:r>
            <a:r>
              <a:rPr lang="nl-NL" dirty="0"/>
              <a:t> multiple processors on a </a:t>
            </a:r>
            <a:r>
              <a:rPr lang="nl-NL" dirty="0" err="1"/>
              <a:t>given</a:t>
            </a:r>
            <a:r>
              <a:rPr lang="nl-NL" dirty="0"/>
              <a:t> machine. </a:t>
            </a:r>
          </a:p>
          <a:p>
            <a:endParaRPr lang="nl-NL" dirty="0"/>
          </a:p>
        </p:txBody>
      </p:sp>
      <p:sp>
        <p:nvSpPr>
          <p:cNvPr id="4" name="Rechthoek 3">
            <a:extLst>
              <a:ext uri="{FF2B5EF4-FFF2-40B4-BE49-F238E27FC236}">
                <a16:creationId xmlns:a16="http://schemas.microsoft.com/office/drawing/2014/main" id="{CFAE9DA4-CD95-5449-8679-FACD7C921513}"/>
              </a:ext>
            </a:extLst>
          </p:cNvPr>
          <p:cNvSpPr/>
          <p:nvPr/>
        </p:nvSpPr>
        <p:spPr>
          <a:xfrm>
            <a:off x="575816" y="4931965"/>
            <a:ext cx="8962237" cy="2308324"/>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from</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multiprocessing</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import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def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(name):</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80"/>
                </a:solidFill>
                <a:latin typeface="Menlo" panose="020B0609030804020204" pitchFamily="49" charset="0"/>
                <a:ea typeface="Menlo" panose="020B0609030804020204" pitchFamily="49" charset="0"/>
                <a:cs typeface="Menlo" panose="020B0609030804020204" pitchFamily="49" charset="0"/>
              </a:rPr>
              <a:t>print</a:t>
            </a:r>
            <a:r>
              <a:rPr lang="nl-NL" sz="1600" b="1" dirty="0">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hello</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 name)</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if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 </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p =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660099"/>
                </a:solidFill>
                <a:latin typeface="Menlo" panose="020B0609030804020204" pitchFamily="49" charset="0"/>
                <a:ea typeface="Menlo" panose="020B0609030804020204" pitchFamily="49" charset="0"/>
                <a:cs typeface="Menlo" panose="020B0609030804020204" pitchFamily="49" charset="0"/>
              </a:rPr>
              <a:t>target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660099"/>
                </a:solidFill>
                <a:latin typeface="Menlo" panose="020B0609030804020204" pitchFamily="49" charset="0"/>
                <a:ea typeface="Menlo" panose="020B0609030804020204" pitchFamily="49" charset="0"/>
                <a:cs typeface="Menlo" panose="020B0609030804020204" pitchFamily="49" charset="0"/>
              </a:rPr>
              <a:t>args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'bob'</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p.start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p.join</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515164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C227E-3CCA-6E4D-8D12-38A0AC17173A}"/>
              </a:ext>
            </a:extLst>
          </p:cNvPr>
          <p:cNvSpPr>
            <a:spLocks noGrp="1"/>
          </p:cNvSpPr>
          <p:nvPr>
            <p:ph type="title"/>
          </p:nvPr>
        </p:nvSpPr>
        <p:spPr/>
        <p:txBody>
          <a:bodyPr/>
          <a:lstStyle/>
          <a:p>
            <a:r>
              <a:rPr lang="nl-NL" dirty="0" err="1"/>
              <a:t>Implementations</a:t>
            </a:r>
            <a:endParaRPr lang="nl-NL" dirty="0"/>
          </a:p>
        </p:txBody>
      </p:sp>
      <p:sp>
        <p:nvSpPr>
          <p:cNvPr id="3" name="Tijdelijke aanduiding voor inhoud 2">
            <a:extLst>
              <a:ext uri="{FF2B5EF4-FFF2-40B4-BE49-F238E27FC236}">
                <a16:creationId xmlns:a16="http://schemas.microsoft.com/office/drawing/2014/main" id="{463DD8AC-2D86-464C-91C1-6200DBAFB5D1}"/>
              </a:ext>
            </a:extLst>
          </p:cNvPr>
          <p:cNvSpPr>
            <a:spLocks noGrp="1"/>
          </p:cNvSpPr>
          <p:nvPr>
            <p:ph idx="1"/>
          </p:nvPr>
        </p:nvSpPr>
        <p:spPr/>
        <p:txBody>
          <a:bodyPr/>
          <a:lstStyle/>
          <a:p>
            <a:pPr fontAlgn="base"/>
            <a:r>
              <a:rPr lang="nl-NL" dirty="0">
                <a:hlinkClick r:id="rId2"/>
              </a:rPr>
              <a:t>CPython</a:t>
            </a:r>
            <a:r>
              <a:rPr lang="nl-NL" dirty="0"/>
              <a:t> </a:t>
            </a:r>
            <a:r>
              <a:rPr lang="nl-NL" dirty="0" err="1"/>
              <a:t>reference</a:t>
            </a:r>
            <a:r>
              <a:rPr lang="nl-NL" dirty="0"/>
              <a:t> </a:t>
            </a:r>
            <a:r>
              <a:rPr lang="nl-NL" dirty="0" err="1"/>
              <a:t>implementation</a:t>
            </a:r>
            <a:endParaRPr lang="nl-NL" dirty="0"/>
          </a:p>
          <a:p>
            <a:pPr fontAlgn="base"/>
            <a:r>
              <a:rPr lang="nl-NL" dirty="0">
                <a:hlinkClick r:id="rId3"/>
              </a:rPr>
              <a:t>IronPython</a:t>
            </a:r>
            <a:r>
              <a:rPr lang="nl-NL" dirty="0"/>
              <a:t> (Python running on .NET)</a:t>
            </a:r>
          </a:p>
          <a:p>
            <a:pPr fontAlgn="base"/>
            <a:r>
              <a:rPr lang="nl-NL" dirty="0">
                <a:hlinkClick r:id="rId4"/>
              </a:rPr>
              <a:t>Jython</a:t>
            </a:r>
            <a:r>
              <a:rPr lang="nl-NL" dirty="0"/>
              <a:t> (Python running on </a:t>
            </a:r>
            <a:r>
              <a:rPr lang="nl-NL" dirty="0" err="1"/>
              <a:t>the</a:t>
            </a:r>
            <a:r>
              <a:rPr lang="nl-NL" dirty="0"/>
              <a:t> Java Virtual Machine)</a:t>
            </a:r>
          </a:p>
          <a:p>
            <a:pPr fontAlgn="base"/>
            <a:r>
              <a:rPr lang="nl-NL" dirty="0">
                <a:hlinkClick r:id="rId5"/>
              </a:rPr>
              <a:t>PyPy</a:t>
            </a:r>
            <a:r>
              <a:rPr lang="nl-NL" dirty="0"/>
              <a:t> (A </a:t>
            </a:r>
            <a:r>
              <a:rPr lang="nl-NL" dirty="0">
                <a:hlinkClick r:id="rId6"/>
              </a:rPr>
              <a:t>fast</a:t>
            </a:r>
            <a:r>
              <a:rPr lang="nl-NL" dirty="0"/>
              <a:t> python </a:t>
            </a:r>
            <a:r>
              <a:rPr lang="nl-NL" dirty="0" err="1"/>
              <a:t>implementation</a:t>
            </a:r>
            <a:r>
              <a:rPr lang="nl-NL" dirty="0"/>
              <a:t> </a:t>
            </a:r>
            <a:r>
              <a:rPr lang="nl-NL" dirty="0" err="1"/>
              <a:t>with</a:t>
            </a:r>
            <a:r>
              <a:rPr lang="nl-NL" dirty="0"/>
              <a:t> a JIT compiler)</a:t>
            </a:r>
          </a:p>
          <a:p>
            <a:pPr fontAlgn="base"/>
            <a:r>
              <a:rPr lang="nl-NL" dirty="0">
                <a:hlinkClick r:id="rId7"/>
              </a:rPr>
              <a:t>Stackless Python</a:t>
            </a:r>
            <a:r>
              <a:rPr lang="nl-NL" dirty="0"/>
              <a:t> (</a:t>
            </a:r>
            <a:r>
              <a:rPr lang="nl-NL" dirty="0" err="1"/>
              <a:t>Branch</a:t>
            </a:r>
            <a:r>
              <a:rPr lang="nl-NL" dirty="0"/>
              <a:t> of </a:t>
            </a:r>
            <a:r>
              <a:rPr lang="nl-NL" dirty="0" err="1"/>
              <a:t>CPython</a:t>
            </a:r>
            <a:r>
              <a:rPr lang="nl-NL" dirty="0"/>
              <a:t> </a:t>
            </a:r>
            <a:r>
              <a:rPr lang="nl-NL" dirty="0" err="1"/>
              <a:t>supporting</a:t>
            </a:r>
            <a:r>
              <a:rPr lang="nl-NL" dirty="0"/>
              <a:t> </a:t>
            </a:r>
            <a:r>
              <a:rPr lang="nl-NL" dirty="0" err="1"/>
              <a:t>microthreads</a:t>
            </a:r>
            <a:r>
              <a:rPr lang="nl-NL" dirty="0"/>
              <a:t>)</a:t>
            </a:r>
          </a:p>
          <a:p>
            <a:pPr fontAlgn="base"/>
            <a:r>
              <a:rPr lang="nl-NL" dirty="0">
                <a:hlinkClick r:id="rId8"/>
              </a:rPr>
              <a:t>MicroPython</a:t>
            </a:r>
            <a:r>
              <a:rPr lang="nl-NL" dirty="0"/>
              <a:t> (Python running on micro controllers)</a:t>
            </a:r>
          </a:p>
        </p:txBody>
      </p:sp>
    </p:spTree>
    <p:extLst>
      <p:ext uri="{BB962C8B-B14F-4D97-AF65-F5344CB8AC3E}">
        <p14:creationId xmlns:p14="http://schemas.microsoft.com/office/powerpoint/2010/main" val="4163556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8AF15C-FFCA-B0E4-13AE-94D5F8766A78}"/>
              </a:ext>
            </a:extLst>
          </p:cNvPr>
          <p:cNvSpPr>
            <a:spLocks noGrp="1"/>
          </p:cNvSpPr>
          <p:nvPr>
            <p:ph type="title"/>
          </p:nvPr>
        </p:nvSpPr>
        <p:spPr/>
        <p:txBody>
          <a:bodyPr/>
          <a:lstStyle/>
          <a:p>
            <a:r>
              <a:rPr lang="nl-NL"/>
              <a:t>Python DBI API 2.0</a:t>
            </a:r>
          </a:p>
        </p:txBody>
      </p:sp>
      <p:sp>
        <p:nvSpPr>
          <p:cNvPr id="3" name="Tijdelijke aanduiding voor inhoud 2">
            <a:extLst>
              <a:ext uri="{FF2B5EF4-FFF2-40B4-BE49-F238E27FC236}">
                <a16:creationId xmlns:a16="http://schemas.microsoft.com/office/drawing/2014/main" id="{562118A0-7481-E8F7-F8F8-16BB05DD3D0B}"/>
              </a:ext>
            </a:extLst>
          </p:cNvPr>
          <p:cNvSpPr>
            <a:spLocks noGrp="1"/>
          </p:cNvSpPr>
          <p:nvPr>
            <p:ph idx="1"/>
          </p:nvPr>
        </p:nvSpPr>
        <p:spPr/>
        <p:txBody>
          <a:bodyPr/>
          <a:lstStyle/>
          <a:p>
            <a:r>
              <a:rPr lang="nl-NL"/>
              <a:t>connect</a:t>
            </a:r>
          </a:p>
          <a:p>
            <a:r>
              <a:rPr lang="nl-NL"/>
              <a:t>cursor</a:t>
            </a:r>
          </a:p>
          <a:p>
            <a:r>
              <a:rPr lang="nl-NL"/>
              <a:t>execute</a:t>
            </a:r>
          </a:p>
          <a:p>
            <a:endParaRPr lang="nl-NL"/>
          </a:p>
          <a:p>
            <a:endParaRPr lang="nl-NL"/>
          </a:p>
          <a:p>
            <a:endParaRPr lang="nl-NL"/>
          </a:p>
        </p:txBody>
      </p:sp>
    </p:spTree>
    <p:extLst>
      <p:ext uri="{BB962C8B-B14F-4D97-AF65-F5344CB8AC3E}">
        <p14:creationId xmlns:p14="http://schemas.microsoft.com/office/powerpoint/2010/main" val="3944614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00A670-7260-AF7B-6283-329C281E3523}"/>
              </a:ext>
            </a:extLst>
          </p:cNvPr>
          <p:cNvSpPr>
            <a:spLocks noGrp="1"/>
          </p:cNvSpPr>
          <p:nvPr>
            <p:ph type="title"/>
          </p:nvPr>
        </p:nvSpPr>
        <p:spPr/>
        <p:txBody>
          <a:bodyPr/>
          <a:lstStyle/>
          <a:p>
            <a:r>
              <a:rPr lang="nl-NL"/>
              <a:t>RDBMS</a:t>
            </a:r>
          </a:p>
        </p:txBody>
      </p:sp>
      <p:sp>
        <p:nvSpPr>
          <p:cNvPr id="3" name="Tijdelijke aanduiding voor inhoud 2">
            <a:extLst>
              <a:ext uri="{FF2B5EF4-FFF2-40B4-BE49-F238E27FC236}">
                <a16:creationId xmlns:a16="http://schemas.microsoft.com/office/drawing/2014/main" id="{5B62D3DA-FD04-1CDB-13D7-05B21DDD04FF}"/>
              </a:ext>
            </a:extLst>
          </p:cNvPr>
          <p:cNvSpPr>
            <a:spLocks noGrp="1"/>
          </p:cNvSpPr>
          <p:nvPr>
            <p:ph idx="1"/>
          </p:nvPr>
        </p:nvSpPr>
        <p:spPr/>
        <p:txBody>
          <a:bodyPr/>
          <a:lstStyle/>
          <a:p>
            <a:pPr marL="250825" indent="-250825">
              <a:tabLst>
                <a:tab pos="3989388" algn="l"/>
              </a:tabLst>
            </a:pPr>
            <a:r>
              <a:rPr lang="nl-NL"/>
              <a:t>SQLite 	sqlite3</a:t>
            </a:r>
          </a:p>
          <a:p>
            <a:pPr marL="250825" indent="-250825">
              <a:tabLst>
                <a:tab pos="3989388" algn="l"/>
              </a:tabLst>
            </a:pPr>
            <a:r>
              <a:rPr lang="nl-NL"/>
              <a:t>Microsoft SQL Server	pyodbc</a:t>
            </a:r>
          </a:p>
          <a:p>
            <a:pPr marL="250825" indent="-250825">
              <a:tabLst>
                <a:tab pos="3989388" algn="l"/>
              </a:tabLst>
            </a:pPr>
            <a:r>
              <a:rPr lang="nl-NL"/>
              <a:t>Oracle</a:t>
            </a:r>
          </a:p>
          <a:p>
            <a:pPr marL="250825" indent="-250825">
              <a:tabLst>
                <a:tab pos="3989388" algn="l"/>
              </a:tabLst>
            </a:pPr>
            <a:r>
              <a:rPr lang="nl-NL"/>
              <a:t>PostgreSQL	psycopg2</a:t>
            </a:r>
          </a:p>
          <a:p>
            <a:pPr marL="250825" indent="-250825">
              <a:tabLst>
                <a:tab pos="3989388" algn="l"/>
              </a:tabLst>
            </a:pPr>
            <a:r>
              <a:rPr lang="nl-NL"/>
              <a:t>MySQL	mysql-connector-python</a:t>
            </a:r>
          </a:p>
          <a:p>
            <a:pPr marL="250825" indent="-250825">
              <a:tabLst>
                <a:tab pos="3989388" algn="l"/>
              </a:tabLst>
            </a:pPr>
            <a:endParaRPr lang="nl-NL"/>
          </a:p>
          <a:p>
            <a:pPr marL="250825" indent="-250825">
              <a:tabLst>
                <a:tab pos="3989388" algn="l"/>
              </a:tabLst>
            </a:pPr>
            <a:endParaRPr lang="nl-NL"/>
          </a:p>
        </p:txBody>
      </p:sp>
    </p:spTree>
    <p:extLst>
      <p:ext uri="{BB962C8B-B14F-4D97-AF65-F5344CB8AC3E}">
        <p14:creationId xmlns:p14="http://schemas.microsoft.com/office/powerpoint/2010/main" val="2404360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1636AA-ABB1-173D-8C96-40515761498E}"/>
              </a:ext>
            </a:extLst>
          </p:cNvPr>
          <p:cNvSpPr>
            <a:spLocks noGrp="1"/>
          </p:cNvSpPr>
          <p:nvPr>
            <p:ph type="title"/>
          </p:nvPr>
        </p:nvSpPr>
        <p:spPr/>
        <p:txBody>
          <a:bodyPr/>
          <a:lstStyle/>
          <a:p>
            <a:r>
              <a:rPr lang="nl-NL"/>
              <a:t>NoSQL</a:t>
            </a:r>
          </a:p>
        </p:txBody>
      </p:sp>
      <p:sp>
        <p:nvSpPr>
          <p:cNvPr id="3" name="Tijdelijke aanduiding voor inhoud 2">
            <a:extLst>
              <a:ext uri="{FF2B5EF4-FFF2-40B4-BE49-F238E27FC236}">
                <a16:creationId xmlns:a16="http://schemas.microsoft.com/office/drawing/2014/main" id="{A6D236AA-7892-96D6-3616-E7354AAB2C35}"/>
              </a:ext>
            </a:extLst>
          </p:cNvPr>
          <p:cNvSpPr>
            <a:spLocks noGrp="1"/>
          </p:cNvSpPr>
          <p:nvPr>
            <p:ph idx="1"/>
          </p:nvPr>
        </p:nvSpPr>
        <p:spPr/>
        <p:txBody>
          <a:bodyPr/>
          <a:lstStyle/>
          <a:p>
            <a:pPr marL="0" indent="0">
              <a:buNone/>
            </a:pPr>
            <a:r>
              <a:rPr lang="nl-NL"/>
              <a:t>NoSQL databases are more flexible than relational databases. In these types of databases, the data storage structure is designed and optimized for specific requirements. There are four main types for NoSQL libraries: </a:t>
            </a:r>
          </a:p>
          <a:p>
            <a:r>
              <a:rPr lang="nl-NL"/>
              <a:t>Document-oriented</a:t>
            </a:r>
          </a:p>
          <a:p>
            <a:r>
              <a:rPr lang="nl-NL"/>
              <a:t>Key-value pair</a:t>
            </a:r>
          </a:p>
          <a:p>
            <a:r>
              <a:rPr lang="nl-NL"/>
              <a:t>Column-oriented</a:t>
            </a:r>
          </a:p>
          <a:p>
            <a:r>
              <a:rPr lang="nl-NL"/>
              <a:t>Graph</a:t>
            </a:r>
          </a:p>
          <a:p>
            <a:endParaRPr lang="nl-NL"/>
          </a:p>
          <a:p>
            <a:pPr marL="0" indent="0">
              <a:buNone/>
            </a:pPr>
            <a:r>
              <a:rPr lang="nl-NL"/>
              <a:t>Python NoSQL:</a:t>
            </a:r>
          </a:p>
          <a:p>
            <a:r>
              <a:rPr lang="nl-NL"/>
              <a:t>MongoDB</a:t>
            </a:r>
          </a:p>
          <a:p>
            <a:r>
              <a:rPr lang="nl-NL"/>
              <a:t>Redis</a:t>
            </a:r>
          </a:p>
          <a:p>
            <a:r>
              <a:rPr lang="nl-NL"/>
              <a:t>Cassandra</a:t>
            </a:r>
          </a:p>
          <a:p>
            <a:r>
              <a:rPr lang="nl-NL"/>
              <a:t>Neo4j</a:t>
            </a:r>
          </a:p>
        </p:txBody>
      </p:sp>
    </p:spTree>
    <p:extLst>
      <p:ext uri="{BB962C8B-B14F-4D97-AF65-F5344CB8AC3E}">
        <p14:creationId xmlns:p14="http://schemas.microsoft.com/office/powerpoint/2010/main" val="3496089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FAD9F0-F10B-E954-AD2B-7FDA03BF3720}"/>
              </a:ext>
            </a:extLst>
          </p:cNvPr>
          <p:cNvSpPr>
            <a:spLocks noGrp="1"/>
          </p:cNvSpPr>
          <p:nvPr>
            <p:ph type="title"/>
          </p:nvPr>
        </p:nvSpPr>
        <p:spPr/>
        <p:txBody>
          <a:bodyPr/>
          <a:lstStyle/>
          <a:p>
            <a:r>
              <a:rPr lang="nl-NL"/>
              <a:t>SQL</a:t>
            </a:r>
          </a:p>
        </p:txBody>
      </p:sp>
      <p:sp>
        <p:nvSpPr>
          <p:cNvPr id="3" name="Tijdelijke aanduiding voor inhoud 2">
            <a:extLst>
              <a:ext uri="{FF2B5EF4-FFF2-40B4-BE49-F238E27FC236}">
                <a16:creationId xmlns:a16="http://schemas.microsoft.com/office/drawing/2014/main" id="{47CD8E21-244B-4892-921E-8F8FF398426D}"/>
              </a:ext>
            </a:extLst>
          </p:cNvPr>
          <p:cNvSpPr>
            <a:spLocks noGrp="1"/>
          </p:cNvSpPr>
          <p:nvPr>
            <p:ph idx="1"/>
          </p:nvPr>
        </p:nvSpPr>
        <p:spPr/>
        <p:txBody>
          <a:bodyPr numCol="2"/>
          <a:lstStyle/>
          <a:p>
            <a:r>
              <a:rPr lang="nl-NL"/>
              <a:t>CREATE TABLE</a:t>
            </a:r>
          </a:p>
          <a:p>
            <a:r>
              <a:rPr lang="nl-NL"/>
              <a:t>ALTER TABLE</a:t>
            </a:r>
          </a:p>
          <a:p>
            <a:r>
              <a:rPr lang="nl-NL"/>
              <a:t>DROP TABLE</a:t>
            </a:r>
          </a:p>
          <a:p>
            <a:r>
              <a:rPr lang="nl-NL"/>
              <a:t>INSERT</a:t>
            </a:r>
          </a:p>
          <a:p>
            <a:r>
              <a:rPr lang="nl-NL"/>
              <a:t>SELECT</a:t>
            </a:r>
          </a:p>
          <a:p>
            <a:r>
              <a:rPr lang="nl-NL"/>
              <a:t>UPDATE</a:t>
            </a:r>
          </a:p>
          <a:p>
            <a:r>
              <a:rPr lang="nl-NL"/>
              <a:t>DELETE</a:t>
            </a:r>
          </a:p>
          <a:p>
            <a:pPr marL="0" indent="0">
              <a:buNone/>
            </a:pPr>
            <a:endParaRPr lang="nl-NL"/>
          </a:p>
          <a:p>
            <a:r>
              <a:rPr lang="nl-NL"/>
              <a:t>CRUD</a:t>
            </a:r>
          </a:p>
          <a:p>
            <a:pPr lvl="1"/>
            <a:r>
              <a:rPr lang="nl-NL"/>
              <a:t>Create</a:t>
            </a:r>
          </a:p>
          <a:p>
            <a:pPr lvl="1"/>
            <a:r>
              <a:rPr lang="nl-NL"/>
              <a:t>Read</a:t>
            </a:r>
          </a:p>
          <a:p>
            <a:pPr lvl="1"/>
            <a:r>
              <a:rPr lang="nl-NL"/>
              <a:t>Update</a:t>
            </a:r>
          </a:p>
          <a:p>
            <a:pPr lvl="1"/>
            <a:r>
              <a:rPr lang="nl-NL"/>
              <a:t>Delete</a:t>
            </a:r>
          </a:p>
          <a:p>
            <a:pPr marL="0" indent="0">
              <a:buNone/>
            </a:pPr>
            <a:endParaRPr lang="nl-NL"/>
          </a:p>
          <a:p>
            <a:r>
              <a:rPr lang="nl-NL"/>
              <a:t>LIMIT clause</a:t>
            </a:r>
          </a:p>
          <a:p>
            <a:r>
              <a:rPr lang="nl-NL"/>
              <a:t>FROM clause</a:t>
            </a:r>
          </a:p>
          <a:p>
            <a:r>
              <a:rPr lang="nl-NL"/>
              <a:t>JOIN clause</a:t>
            </a:r>
          </a:p>
          <a:p>
            <a:r>
              <a:rPr lang="nl-NL"/>
              <a:t>WHERE clause</a:t>
            </a:r>
          </a:p>
          <a:p>
            <a:r>
              <a:rPr lang="nl-NL"/>
              <a:t>ORDER BY clause</a:t>
            </a:r>
          </a:p>
          <a:p>
            <a:r>
              <a:rPr lang="nl-NL"/>
              <a:t>GROUP BY clause</a:t>
            </a:r>
          </a:p>
          <a:p>
            <a:pPr marL="0" indent="0">
              <a:buNone/>
            </a:pPr>
            <a:endParaRPr lang="nl-NL"/>
          </a:p>
          <a:p>
            <a:endParaRPr lang="nl-NL"/>
          </a:p>
        </p:txBody>
      </p:sp>
    </p:spTree>
    <p:extLst>
      <p:ext uri="{BB962C8B-B14F-4D97-AF65-F5344CB8AC3E}">
        <p14:creationId xmlns:p14="http://schemas.microsoft.com/office/powerpoint/2010/main" val="4165492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275E0E-DF2D-4E50-C514-56B5BEB2BAEB}"/>
              </a:ext>
            </a:extLst>
          </p:cNvPr>
          <p:cNvSpPr>
            <a:spLocks noGrp="1"/>
          </p:cNvSpPr>
          <p:nvPr>
            <p:ph type="title"/>
          </p:nvPr>
        </p:nvSpPr>
        <p:spPr/>
        <p:txBody>
          <a:bodyPr/>
          <a:lstStyle/>
          <a:p>
            <a:r>
              <a:rPr lang="nl-NL"/>
              <a:t>Advanced Python</a:t>
            </a:r>
          </a:p>
        </p:txBody>
      </p:sp>
    </p:spTree>
    <p:extLst>
      <p:ext uri="{BB962C8B-B14F-4D97-AF65-F5344CB8AC3E}">
        <p14:creationId xmlns:p14="http://schemas.microsoft.com/office/powerpoint/2010/main" val="325842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5A2F5-CAAC-7A61-CBE8-08C62AEC1419}"/>
              </a:ext>
            </a:extLst>
          </p:cNvPr>
          <p:cNvSpPr>
            <a:spLocks noGrp="1"/>
          </p:cNvSpPr>
          <p:nvPr>
            <p:ph type="title"/>
          </p:nvPr>
        </p:nvSpPr>
        <p:spPr/>
        <p:txBody>
          <a:bodyPr/>
          <a:lstStyle/>
          <a:p>
            <a:r>
              <a:rPr lang="nl-NL"/>
              <a:t>SQLite</a:t>
            </a:r>
          </a:p>
        </p:txBody>
      </p:sp>
      <p:sp>
        <p:nvSpPr>
          <p:cNvPr id="3" name="Tijdelijke aanduiding voor inhoud 2">
            <a:extLst>
              <a:ext uri="{FF2B5EF4-FFF2-40B4-BE49-F238E27FC236}">
                <a16:creationId xmlns:a16="http://schemas.microsoft.com/office/drawing/2014/main" id="{C0100B8A-08B7-5C4C-5B32-5D887DBA2C5E}"/>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782802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A0BAE9-CB7F-2F31-D294-B619733D13D5}"/>
              </a:ext>
            </a:extLst>
          </p:cNvPr>
          <p:cNvSpPr>
            <a:spLocks noGrp="1"/>
          </p:cNvSpPr>
          <p:nvPr>
            <p:ph type="title"/>
          </p:nvPr>
        </p:nvSpPr>
        <p:spPr/>
        <p:txBody>
          <a:bodyPr/>
          <a:lstStyle/>
          <a:p>
            <a:r>
              <a:rPr lang="nl-NL"/>
              <a:t>PostgreSQL</a:t>
            </a:r>
          </a:p>
        </p:txBody>
      </p:sp>
      <p:sp>
        <p:nvSpPr>
          <p:cNvPr id="3" name="Tijdelijke aanduiding voor inhoud 2">
            <a:extLst>
              <a:ext uri="{FF2B5EF4-FFF2-40B4-BE49-F238E27FC236}">
                <a16:creationId xmlns:a16="http://schemas.microsoft.com/office/drawing/2014/main" id="{C9F8DA3E-05B6-8E22-580F-8DD5D3E97FA0}"/>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123162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D4DA96-A3A9-B44B-BBA4-CEAB92E73D60}"/>
              </a:ext>
            </a:extLst>
          </p:cNvPr>
          <p:cNvSpPr>
            <a:spLocks noGrp="1"/>
          </p:cNvSpPr>
          <p:nvPr>
            <p:ph type="title"/>
          </p:nvPr>
        </p:nvSpPr>
        <p:spPr/>
        <p:txBody>
          <a:bodyPr/>
          <a:lstStyle/>
          <a:p>
            <a:r>
              <a:rPr lang="nl-NL" dirty="0"/>
              <a:t>Links</a:t>
            </a:r>
          </a:p>
        </p:txBody>
      </p:sp>
      <p:sp>
        <p:nvSpPr>
          <p:cNvPr id="3" name="Tijdelijke aanduiding voor inhoud 2">
            <a:extLst>
              <a:ext uri="{FF2B5EF4-FFF2-40B4-BE49-F238E27FC236}">
                <a16:creationId xmlns:a16="http://schemas.microsoft.com/office/drawing/2014/main" id="{9BDB8925-577C-544D-9BE1-90036AEEB25F}"/>
              </a:ext>
            </a:extLst>
          </p:cNvPr>
          <p:cNvSpPr>
            <a:spLocks noGrp="1"/>
          </p:cNvSpPr>
          <p:nvPr>
            <p:ph idx="1"/>
          </p:nvPr>
        </p:nvSpPr>
        <p:spPr/>
        <p:txBody>
          <a:bodyPr/>
          <a:lstStyle/>
          <a:p>
            <a:r>
              <a:rPr lang="nl-NL" dirty="0">
                <a:hlinkClick r:id="rId2"/>
              </a:rPr>
              <a:t>https://pythonspot.com/python-database/</a:t>
            </a:r>
            <a:endParaRPr lang="nl-NL" dirty="0"/>
          </a:p>
          <a:p>
            <a:r>
              <a:rPr lang="nl-NL" dirty="0">
                <a:hlinkClick r:id="rId3"/>
              </a:rPr>
              <a:t>https://www.geeksforgeeks.org/python-database-tutorial/</a:t>
            </a:r>
            <a:endParaRPr lang="nl-NL" dirty="0"/>
          </a:p>
          <a:p>
            <a:r>
              <a:rPr lang="nl-NL" dirty="0">
                <a:hlinkClick r:id="rId4"/>
              </a:rPr>
              <a:t>https://www.tutorialspoint.com/postgresql/index.htm</a:t>
            </a:r>
            <a:endParaRPr lang="nl-NL" dirty="0"/>
          </a:p>
          <a:p>
            <a:endParaRPr lang="nl-NL" dirty="0"/>
          </a:p>
          <a:p>
            <a:endParaRPr lang="nl-NL" dirty="0"/>
          </a:p>
        </p:txBody>
      </p:sp>
    </p:spTree>
    <p:extLst>
      <p:ext uri="{BB962C8B-B14F-4D97-AF65-F5344CB8AC3E}">
        <p14:creationId xmlns:p14="http://schemas.microsoft.com/office/powerpoint/2010/main" val="2746552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D4DA96-A3A9-B44B-BBA4-CEAB92E73D60}"/>
              </a:ext>
            </a:extLst>
          </p:cNvPr>
          <p:cNvSpPr>
            <a:spLocks noGrp="1"/>
          </p:cNvSpPr>
          <p:nvPr>
            <p:ph type="title"/>
          </p:nvPr>
        </p:nvSpPr>
        <p:spPr/>
        <p:txBody>
          <a:bodyPr/>
          <a:lstStyle/>
          <a:p>
            <a:r>
              <a:rPr lang="nl-NL" dirty="0"/>
              <a:t>Links</a:t>
            </a:r>
          </a:p>
        </p:txBody>
      </p:sp>
      <p:sp>
        <p:nvSpPr>
          <p:cNvPr id="3" name="Tijdelijke aanduiding voor inhoud 2">
            <a:extLst>
              <a:ext uri="{FF2B5EF4-FFF2-40B4-BE49-F238E27FC236}">
                <a16:creationId xmlns:a16="http://schemas.microsoft.com/office/drawing/2014/main" id="{9BDB8925-577C-544D-9BE1-90036AEEB25F}"/>
              </a:ext>
            </a:extLst>
          </p:cNvPr>
          <p:cNvSpPr>
            <a:spLocks noGrp="1"/>
          </p:cNvSpPr>
          <p:nvPr>
            <p:ph idx="1"/>
          </p:nvPr>
        </p:nvSpPr>
        <p:spPr/>
        <p:txBody>
          <a:bodyPr/>
          <a:lstStyle/>
          <a:p>
            <a:r>
              <a:rPr lang="nl-NL" dirty="0">
                <a:hlinkClick r:id="rId2"/>
              </a:rPr>
              <a:t>https://www.geeksforgeeks.org/python-database-tutorial/</a:t>
            </a:r>
            <a:endParaRPr lang="nl-NL" dirty="0"/>
          </a:p>
          <a:p>
            <a:endParaRPr lang="nl-NL" dirty="0"/>
          </a:p>
        </p:txBody>
      </p:sp>
    </p:spTree>
    <p:extLst>
      <p:ext uri="{BB962C8B-B14F-4D97-AF65-F5344CB8AC3E}">
        <p14:creationId xmlns:p14="http://schemas.microsoft.com/office/powerpoint/2010/main" val="1250843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CAC20-B0AC-811E-5582-317FE5150EB2}"/>
              </a:ext>
            </a:extLst>
          </p:cNvPr>
          <p:cNvSpPr>
            <a:spLocks noGrp="1"/>
          </p:cNvSpPr>
          <p:nvPr>
            <p:ph type="title"/>
          </p:nvPr>
        </p:nvSpPr>
        <p:spPr/>
        <p:txBody>
          <a:bodyPr/>
          <a:lstStyle/>
          <a:p>
            <a:r>
              <a:rPr lang="nl-NL"/>
              <a:t>SqlAlchemy</a:t>
            </a:r>
          </a:p>
        </p:txBody>
      </p:sp>
      <p:pic>
        <p:nvPicPr>
          <p:cNvPr id="4" name="Picture 4">
            <a:extLst>
              <a:ext uri="{FF2B5EF4-FFF2-40B4-BE49-F238E27FC236}">
                <a16:creationId xmlns:a16="http://schemas.microsoft.com/office/drawing/2014/main" id="{6543954B-16B7-9A9A-EBCD-AB8317A357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3968" y="2711972"/>
            <a:ext cx="5612971" cy="827410"/>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CD332189-966C-2728-F28F-E3FB377F2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920" y="4128430"/>
            <a:ext cx="6840355" cy="3431245"/>
          </a:xfrm>
          <a:prstGeom prst="rect">
            <a:avLst/>
          </a:prstGeom>
        </p:spPr>
      </p:pic>
    </p:spTree>
    <p:extLst>
      <p:ext uri="{BB962C8B-B14F-4D97-AF65-F5344CB8AC3E}">
        <p14:creationId xmlns:p14="http://schemas.microsoft.com/office/powerpoint/2010/main" val="4066995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325DD-C49F-CA46-851E-43B844A2FDF6}"/>
              </a:ext>
            </a:extLst>
          </p:cNvPr>
          <p:cNvSpPr>
            <a:spLocks noGrp="1"/>
          </p:cNvSpPr>
          <p:nvPr>
            <p:ph type="title"/>
          </p:nvPr>
        </p:nvSpPr>
        <p:spPr/>
        <p:txBody>
          <a:bodyPr/>
          <a:lstStyle/>
          <a:p>
            <a:r>
              <a:rPr lang="nl-NL" dirty="0" err="1"/>
              <a:t>requests</a:t>
            </a:r>
            <a:r>
              <a:rPr lang="nl-NL" dirty="0"/>
              <a:t> – HTTP </a:t>
            </a:r>
            <a:r>
              <a:rPr lang="nl-NL" dirty="0" err="1"/>
              <a:t>for</a:t>
            </a:r>
            <a:r>
              <a:rPr lang="nl-NL" dirty="0"/>
              <a:t> </a:t>
            </a:r>
            <a:r>
              <a:rPr lang="nl-NL" dirty="0" err="1"/>
              <a:t>Humans</a:t>
            </a:r>
            <a:endParaRPr lang="nl-NL" dirty="0"/>
          </a:p>
        </p:txBody>
      </p:sp>
      <p:sp>
        <p:nvSpPr>
          <p:cNvPr id="3" name="Tijdelijke aanduiding voor inhoud 2">
            <a:extLst>
              <a:ext uri="{FF2B5EF4-FFF2-40B4-BE49-F238E27FC236}">
                <a16:creationId xmlns:a16="http://schemas.microsoft.com/office/drawing/2014/main" id="{0DBF8753-5B0F-214B-8A97-98F2BE673BC6}"/>
              </a:ext>
            </a:extLst>
          </p:cNvPr>
          <p:cNvSpPr>
            <a:spLocks noGrp="1"/>
          </p:cNvSpPr>
          <p:nvPr>
            <p:ph idx="1"/>
          </p:nvPr>
        </p:nvSpPr>
        <p:spPr/>
        <p:txBody>
          <a:bodyPr/>
          <a:lstStyle/>
          <a:p>
            <a:r>
              <a:rPr lang="nl-NL" b="1" dirty="0" err="1"/>
              <a:t>Requests</a:t>
            </a:r>
            <a:r>
              <a:rPr lang="nl-NL" dirty="0"/>
              <a:t> is </a:t>
            </a:r>
            <a:r>
              <a:rPr lang="nl-NL" dirty="0" err="1"/>
              <a:t>an</a:t>
            </a:r>
            <a:r>
              <a:rPr lang="nl-NL" dirty="0"/>
              <a:t> elegant </a:t>
            </a:r>
            <a:r>
              <a:rPr lang="nl-NL" dirty="0" err="1"/>
              <a:t>and</a:t>
            </a:r>
            <a:r>
              <a:rPr lang="nl-NL" dirty="0"/>
              <a:t> </a:t>
            </a:r>
            <a:r>
              <a:rPr lang="nl-NL" dirty="0" err="1"/>
              <a:t>simple</a:t>
            </a:r>
            <a:r>
              <a:rPr lang="nl-NL" dirty="0"/>
              <a:t> HTTP </a:t>
            </a:r>
            <a:r>
              <a:rPr lang="nl-NL" dirty="0" err="1"/>
              <a:t>library</a:t>
            </a:r>
            <a:r>
              <a:rPr lang="nl-NL" dirty="0"/>
              <a:t> </a:t>
            </a:r>
            <a:r>
              <a:rPr lang="nl-NL" dirty="0" err="1"/>
              <a:t>for</a:t>
            </a:r>
            <a:r>
              <a:rPr lang="nl-NL" dirty="0"/>
              <a:t> Python, built </a:t>
            </a:r>
            <a:r>
              <a:rPr lang="nl-NL" dirty="0" err="1"/>
              <a:t>for</a:t>
            </a:r>
            <a:r>
              <a:rPr lang="nl-NL" dirty="0"/>
              <a:t> human </a:t>
            </a:r>
            <a:r>
              <a:rPr lang="nl-NL" dirty="0" err="1"/>
              <a:t>beings</a:t>
            </a:r>
            <a:r>
              <a:rPr lang="nl-NL" dirty="0"/>
              <a:t>.       </a:t>
            </a:r>
          </a:p>
        </p:txBody>
      </p:sp>
      <p:sp>
        <p:nvSpPr>
          <p:cNvPr id="4" name="Rechthoek 3">
            <a:extLst>
              <a:ext uri="{FF2B5EF4-FFF2-40B4-BE49-F238E27FC236}">
                <a16:creationId xmlns:a16="http://schemas.microsoft.com/office/drawing/2014/main" id="{EA07FBB3-5D0E-3B48-9963-DE7A3F0BFB41}"/>
              </a:ext>
            </a:extLst>
          </p:cNvPr>
          <p:cNvSpPr/>
          <p:nvPr/>
        </p:nvSpPr>
        <p:spPr>
          <a:xfrm>
            <a:off x="575815" y="2987749"/>
            <a:ext cx="8928991" cy="4247317"/>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00"/>
                </a:solidFill>
                <a:latin typeface="Menlo" panose="020B0609030804020204" pitchFamily="49" charset="0"/>
              </a:rPr>
              <a:t>import </a:t>
            </a:r>
            <a:r>
              <a:rPr lang="nl-NL" b="1" dirty="0" err="1">
                <a:solidFill>
                  <a:srgbClr val="000000"/>
                </a:solidFill>
                <a:latin typeface="Menlo" panose="020B0609030804020204" pitchFamily="49" charset="0"/>
              </a:rPr>
              <a:t>requests</a:t>
            </a:r>
            <a:endParaRPr lang="nl-NL" b="1" dirty="0">
              <a:solidFill>
                <a:srgbClr val="000000"/>
              </a:solidFill>
              <a:latin typeface="Menlo" panose="020B0609030804020204" pitchFamily="49" charset="0"/>
            </a:endParaRP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"http://</a:t>
            </a:r>
            <a:r>
              <a:rPr lang="nl-NL" b="1" dirty="0" err="1">
                <a:solidFill>
                  <a:srgbClr val="A31515"/>
                </a:solidFill>
                <a:latin typeface="Menlo" panose="020B0609030804020204" pitchFamily="49" charset="0"/>
              </a:rPr>
              <a:t>api.openweathermap.org</a:t>
            </a:r>
            <a:r>
              <a:rPr lang="nl-NL" b="1" dirty="0">
                <a:solidFill>
                  <a:srgbClr val="A31515"/>
                </a:solidFill>
                <a:latin typeface="Menlo" panose="020B0609030804020204" pitchFamily="49" charset="0"/>
              </a:rPr>
              <a:t>/data/2.5/</a:t>
            </a:r>
            <a:r>
              <a:rPr lang="nl-NL" b="1" dirty="0" err="1">
                <a:solidFill>
                  <a:srgbClr val="A31515"/>
                </a:solidFill>
                <a:latin typeface="Menlo" panose="020B0609030804020204" pitchFamily="49" charset="0"/>
              </a:rPr>
              <a:t>weather</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appid</a:t>
            </a:r>
            <a:r>
              <a:rPr lang="nl-NL" b="1" dirty="0">
                <a:solidFill>
                  <a:srgbClr val="A31515"/>
                </a:solidFill>
                <a:latin typeface="Menlo" panose="020B0609030804020204" pitchFamily="49" charset="0"/>
              </a:rPr>
              <a:t>=d1526a9039658a6f76950cff21823aff"</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"&amp;units=</a:t>
            </a:r>
            <a:r>
              <a:rPr lang="nl-NL" b="1" dirty="0" err="1">
                <a:solidFill>
                  <a:srgbClr val="A31515"/>
                </a:solidFill>
                <a:latin typeface="Menlo" panose="020B0609030804020204" pitchFamily="49" charset="0"/>
              </a:rPr>
              <a:t>metric</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"&amp;mode=</a:t>
            </a:r>
            <a:r>
              <a:rPr lang="nl-NL" b="1" dirty="0" err="1">
                <a:solidFill>
                  <a:srgbClr val="A31515"/>
                </a:solidFill>
                <a:latin typeface="Menlo" panose="020B0609030804020204" pitchFamily="49" charset="0"/>
              </a:rPr>
              <a:t>json</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"&amp;q=New York"</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response = </a:t>
            </a:r>
            <a:r>
              <a:rPr lang="nl-NL" b="1" dirty="0" err="1">
                <a:solidFill>
                  <a:srgbClr val="000000"/>
                </a:solidFill>
                <a:latin typeface="Menlo" panose="020B0609030804020204" pitchFamily="49" charset="0"/>
              </a:rPr>
              <a:t>requests.get</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response.status_code</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200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body = </a:t>
            </a:r>
            <a:r>
              <a:rPr lang="nl-NL" b="1" dirty="0" err="1">
                <a:solidFill>
                  <a:srgbClr val="000000"/>
                </a:solidFill>
                <a:latin typeface="Menlo" panose="020B0609030804020204" pitchFamily="49" charset="0"/>
              </a:rPr>
              <a:t>response.text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 = response.</a:t>
            </a:r>
            <a:r>
              <a:rPr lang="nl-NL" b="1" dirty="0" err="1">
                <a:solidFill>
                  <a:srgbClr val="000000"/>
                </a:solidFill>
                <a:latin typeface="Menlo" panose="020B0609030804020204" pitchFamily="49" charset="0"/>
              </a:rPr>
              <a:t>json</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temperature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main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'temp'</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else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"Error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 %s"</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city</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1325035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A8396B-3F04-592C-8432-16BEB6BB5F4E}"/>
              </a:ext>
            </a:extLst>
          </p:cNvPr>
          <p:cNvSpPr>
            <a:spLocks noGrp="1"/>
          </p:cNvSpPr>
          <p:nvPr>
            <p:ph type="title"/>
          </p:nvPr>
        </p:nvSpPr>
        <p:spPr/>
        <p:txBody>
          <a:bodyPr/>
          <a:lstStyle/>
          <a:p>
            <a:r>
              <a:rPr lang="nl-NL"/>
              <a:t>Web Frameworks</a:t>
            </a:r>
          </a:p>
        </p:txBody>
      </p:sp>
      <p:sp>
        <p:nvSpPr>
          <p:cNvPr id="3" name="Tijdelijke aanduiding voor inhoud 2">
            <a:extLst>
              <a:ext uri="{FF2B5EF4-FFF2-40B4-BE49-F238E27FC236}">
                <a16:creationId xmlns:a16="http://schemas.microsoft.com/office/drawing/2014/main" id="{C9B1802E-C371-386F-3583-BAEA1B261145}"/>
              </a:ext>
            </a:extLst>
          </p:cNvPr>
          <p:cNvSpPr>
            <a:spLocks noGrp="1"/>
          </p:cNvSpPr>
          <p:nvPr>
            <p:ph idx="1"/>
          </p:nvPr>
        </p:nvSpPr>
        <p:spPr/>
        <p:txBody>
          <a:bodyPr/>
          <a:lstStyle/>
          <a:p>
            <a:r>
              <a:rPr lang="nl-NL"/>
              <a:t>Django</a:t>
            </a:r>
          </a:p>
          <a:p>
            <a:r>
              <a:rPr lang="nl-NL"/>
              <a:t>Flask</a:t>
            </a:r>
          </a:p>
          <a:p>
            <a:r>
              <a:rPr lang="nl-NL"/>
              <a:t>Pyramid</a:t>
            </a:r>
          </a:p>
          <a:p>
            <a:r>
              <a:rPr lang="nl-NL"/>
              <a:t>Bottle</a:t>
            </a:r>
          </a:p>
          <a:p>
            <a:r>
              <a:rPr lang="nl-NL"/>
              <a:t>Sierra</a:t>
            </a:r>
          </a:p>
          <a:p>
            <a:r>
              <a:rPr lang="nl-NL"/>
              <a:t>FastAPI</a:t>
            </a:r>
          </a:p>
        </p:txBody>
      </p:sp>
    </p:spTree>
    <p:extLst>
      <p:ext uri="{BB962C8B-B14F-4D97-AF65-F5344CB8AC3E}">
        <p14:creationId xmlns:p14="http://schemas.microsoft.com/office/powerpoint/2010/main" val="1646853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BEA1E-2869-FE6F-A6C7-92A782FF823B}"/>
              </a:ext>
            </a:extLst>
          </p:cNvPr>
          <p:cNvSpPr>
            <a:spLocks noGrp="1"/>
          </p:cNvSpPr>
          <p:nvPr>
            <p:ph type="title"/>
          </p:nvPr>
        </p:nvSpPr>
        <p:spPr/>
        <p:txBody>
          <a:bodyPr/>
          <a:lstStyle/>
          <a:p>
            <a:r>
              <a:rPr lang="nl-NL"/>
              <a:t>Web Framework</a:t>
            </a:r>
          </a:p>
        </p:txBody>
      </p:sp>
      <p:sp>
        <p:nvSpPr>
          <p:cNvPr id="3" name="Tijdelijke aanduiding voor inhoud 2">
            <a:extLst>
              <a:ext uri="{FF2B5EF4-FFF2-40B4-BE49-F238E27FC236}">
                <a16:creationId xmlns:a16="http://schemas.microsoft.com/office/drawing/2014/main" id="{ABBBC015-4F01-221D-2783-6B71B6096CD0}"/>
              </a:ext>
            </a:extLst>
          </p:cNvPr>
          <p:cNvSpPr>
            <a:spLocks noGrp="1"/>
          </p:cNvSpPr>
          <p:nvPr>
            <p:ph idx="1"/>
          </p:nvPr>
        </p:nvSpPr>
        <p:spPr/>
        <p:txBody>
          <a:bodyPr/>
          <a:lstStyle/>
          <a:p>
            <a:r>
              <a:rPr lang="nl-NL"/>
              <a:t>Routing</a:t>
            </a:r>
          </a:p>
          <a:p>
            <a:r>
              <a:rPr lang="nl-NL"/>
              <a:t>Database ORM</a:t>
            </a:r>
          </a:p>
          <a:p>
            <a:r>
              <a:rPr lang="nl-NL"/>
              <a:t>Templating</a:t>
            </a:r>
          </a:p>
        </p:txBody>
      </p:sp>
      <p:pic>
        <p:nvPicPr>
          <p:cNvPr id="5" name="Afbeelding 4">
            <a:extLst>
              <a:ext uri="{FF2B5EF4-FFF2-40B4-BE49-F238E27FC236}">
                <a16:creationId xmlns:a16="http://schemas.microsoft.com/office/drawing/2014/main" id="{9B7C25EC-E457-F301-D980-3C91C6516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11" y="3464695"/>
            <a:ext cx="7772400" cy="3955186"/>
          </a:xfrm>
          <a:prstGeom prst="rect">
            <a:avLst/>
          </a:prstGeom>
        </p:spPr>
      </p:pic>
    </p:spTree>
    <p:extLst>
      <p:ext uri="{BB962C8B-B14F-4D97-AF65-F5344CB8AC3E}">
        <p14:creationId xmlns:p14="http://schemas.microsoft.com/office/powerpoint/2010/main" val="26929900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DCA14-CDD9-580A-C9EA-FA0A7463C171}"/>
              </a:ext>
            </a:extLst>
          </p:cNvPr>
          <p:cNvSpPr>
            <a:spLocks noGrp="1"/>
          </p:cNvSpPr>
          <p:nvPr>
            <p:ph type="title"/>
          </p:nvPr>
        </p:nvSpPr>
        <p:spPr/>
        <p:txBody>
          <a:bodyPr/>
          <a:lstStyle/>
          <a:p>
            <a:r>
              <a:rPr lang="nl-NL"/>
              <a:t>RESTful</a:t>
            </a:r>
          </a:p>
        </p:txBody>
      </p:sp>
      <p:sp>
        <p:nvSpPr>
          <p:cNvPr id="3" name="Tijdelijke aanduiding voor inhoud 2">
            <a:extLst>
              <a:ext uri="{FF2B5EF4-FFF2-40B4-BE49-F238E27FC236}">
                <a16:creationId xmlns:a16="http://schemas.microsoft.com/office/drawing/2014/main" id="{2E504E9A-F5FB-FB12-5180-BF3DF9627D28}"/>
              </a:ext>
            </a:extLst>
          </p:cNvPr>
          <p:cNvSpPr>
            <a:spLocks noGrp="1"/>
          </p:cNvSpPr>
          <p:nvPr>
            <p:ph idx="1"/>
          </p:nvPr>
        </p:nvSpPr>
        <p:spPr/>
        <p:txBody>
          <a:bodyPr/>
          <a:lstStyle/>
          <a:p>
            <a:r>
              <a:rPr lang="nl-NL"/>
              <a:t>Client – Server</a:t>
            </a:r>
          </a:p>
          <a:p>
            <a:r>
              <a:rPr lang="nl-NL"/>
              <a:t>Http Verbs – Get, Post, Put, Delete =&gt; CRUD</a:t>
            </a:r>
          </a:p>
          <a:p>
            <a:r>
              <a:rPr lang="nl-NL"/>
              <a:t>Payload – Data - JSON</a:t>
            </a:r>
          </a:p>
        </p:txBody>
      </p:sp>
      <p:pic>
        <p:nvPicPr>
          <p:cNvPr id="6" name="Afbeelding 5">
            <a:extLst>
              <a:ext uri="{FF2B5EF4-FFF2-40B4-BE49-F238E27FC236}">
                <a16:creationId xmlns:a16="http://schemas.microsoft.com/office/drawing/2014/main" id="{DDA66456-9272-1DFA-ED64-7FD296A2E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912" y="3604489"/>
            <a:ext cx="7772400" cy="3955186"/>
          </a:xfrm>
          <a:prstGeom prst="rect">
            <a:avLst/>
          </a:prstGeom>
        </p:spPr>
      </p:pic>
    </p:spTree>
    <p:extLst>
      <p:ext uri="{BB962C8B-B14F-4D97-AF65-F5344CB8AC3E}">
        <p14:creationId xmlns:p14="http://schemas.microsoft.com/office/powerpoint/2010/main" val="1118513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django</a:t>
            </a:r>
            <a:endParaRPr lang="nl-NL" dirty="0"/>
          </a:p>
        </p:txBody>
      </p:sp>
      <p:sp>
        <p:nvSpPr>
          <p:cNvPr id="2" name="Tijdelijke aanduiding voor inhoud 1"/>
          <p:cNvSpPr>
            <a:spLocks noGrp="1"/>
          </p:cNvSpPr>
          <p:nvPr>
            <p:ph idx="1"/>
          </p:nvPr>
        </p:nvSpPr>
        <p:spPr/>
        <p:txBody>
          <a:bodyPr/>
          <a:lstStyle/>
          <a:p>
            <a:pPr marL="0" indent="0">
              <a:buNone/>
            </a:pPr>
            <a:r>
              <a:rPr lang="nl-NL" sz="2000" dirty="0"/>
              <a:t>MVC Framework</a:t>
            </a:r>
          </a:p>
          <a:p>
            <a:pPr marL="0" indent="0">
              <a:buNone/>
            </a:pPr>
            <a:r>
              <a:rPr lang="nl-NL" sz="2000" dirty="0" err="1"/>
              <a:t>Models</a:t>
            </a:r>
            <a:endParaRPr lang="nl-NL" sz="2000" dirty="0"/>
          </a:p>
          <a:p>
            <a:pPr marL="0" indent="0">
              <a:buNone/>
            </a:pPr>
            <a:r>
              <a:rPr lang="nl-NL" sz="2000" dirty="0"/>
              <a:t>Object-</a:t>
            </a:r>
            <a:r>
              <a:rPr lang="nl-NL" sz="2000" dirty="0" err="1"/>
              <a:t>Relational</a:t>
            </a:r>
            <a:r>
              <a:rPr lang="nl-NL" sz="2000" dirty="0"/>
              <a:t> </a:t>
            </a:r>
            <a:r>
              <a:rPr lang="nl-NL" sz="2000" dirty="0" err="1"/>
              <a:t>Mapping</a:t>
            </a:r>
            <a:endParaRPr lang="nl-NL" sz="2000" dirty="0"/>
          </a:p>
          <a:p>
            <a:pPr marL="0" indent="0">
              <a:buNone/>
            </a:pPr>
            <a:r>
              <a:rPr lang="nl-NL" sz="2000" dirty="0"/>
              <a:t>URL </a:t>
            </a:r>
            <a:r>
              <a:rPr lang="nl-NL" sz="2000" dirty="0" err="1"/>
              <a:t>Mapping</a:t>
            </a:r>
            <a:endParaRPr lang="nl-NL" sz="2000" dirty="0"/>
          </a:p>
          <a:p>
            <a:pPr marL="0" indent="0">
              <a:buNone/>
            </a:pPr>
            <a:r>
              <a:rPr lang="nl-NL" sz="2000" dirty="0"/>
              <a:t>Views </a:t>
            </a:r>
          </a:p>
          <a:p>
            <a:pPr marL="0" indent="0">
              <a:buNone/>
            </a:pPr>
            <a:r>
              <a:rPr lang="nl-NL" sz="2000" dirty="0"/>
              <a:t>HTML Templates</a:t>
            </a:r>
          </a:p>
          <a:p>
            <a:pPr marL="0" indent="0">
              <a:buNone/>
            </a:pPr>
            <a:endParaRPr lang="nl-NL" sz="2000" dirty="0"/>
          </a:p>
          <a:p>
            <a:pPr marL="0" indent="0">
              <a:buNone/>
            </a:pPr>
            <a:r>
              <a:rPr lang="nl-NL" sz="2000" dirty="0" err="1"/>
              <a:t>Command</a:t>
            </a:r>
            <a:r>
              <a:rPr lang="nl-NL" sz="2000" dirty="0"/>
              <a:t> line bootstrap:</a:t>
            </a:r>
          </a:p>
          <a:p>
            <a:pPr marL="0" indent="0">
              <a:buNone/>
            </a:pPr>
            <a:endParaRPr lang="nl-NL" sz="2000" dirty="0"/>
          </a:p>
        </p:txBody>
      </p:sp>
      <p:sp>
        <p:nvSpPr>
          <p:cNvPr id="4" name="Tijdelijke aanduiding voor inhoud 3"/>
          <p:cNvSpPr txBox="1">
            <a:spLocks/>
          </p:cNvSpPr>
          <p:nvPr/>
        </p:nvSpPr>
        <p:spPr>
          <a:xfrm>
            <a:off x="4640435" y="4732329"/>
            <a:ext cx="4778924" cy="271458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mkdir</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cd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virtualenv</a:t>
            </a:r>
            <a:r>
              <a:rPr lang="nl-NL" sz="1200" dirty="0">
                <a:solidFill>
                  <a:schemeClr val="bg1"/>
                </a:solidFill>
                <a:latin typeface="Courier New" panose="02070309020205020404" pitchFamily="49" charset="0"/>
                <a:cs typeface="Courier New" panose="02070309020205020404" pitchFamily="49" charset="0"/>
              </a:rPr>
              <a:t> -p python3.5 </a:t>
            </a:r>
            <a:r>
              <a:rPr lang="nl-NL" sz="1200" dirty="0" err="1">
                <a:solidFill>
                  <a:schemeClr val="bg1"/>
                </a:solidFill>
                <a:latin typeface="Courier New" panose="02070309020205020404" pitchFamily="49" charset="0"/>
                <a:cs typeface="Courier New" panose="02070309020205020404" pitchFamily="49" charset="0"/>
              </a:rPr>
              <a:t>venv</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 </a:t>
            </a:r>
            <a:r>
              <a:rPr lang="nl-NL" sz="1200" dirty="0" err="1">
                <a:solidFill>
                  <a:schemeClr val="bg1"/>
                </a:solidFill>
                <a:latin typeface="Courier New" panose="02070309020205020404" pitchFamily="49" charset="0"/>
                <a:cs typeface="Courier New" panose="02070309020205020404" pitchFamily="49" charset="0"/>
              </a:rPr>
              <a:t>venv</a:t>
            </a:r>
            <a:r>
              <a:rPr lang="nl-NL" sz="1200" dirty="0">
                <a:solidFill>
                  <a:schemeClr val="bg1"/>
                </a:solidFill>
                <a:latin typeface="Courier New" panose="02070309020205020404" pitchFamily="49" charset="0"/>
                <a:cs typeface="Courier New" panose="02070309020205020404" pitchFamily="49" charset="0"/>
              </a:rPr>
              <a:t>/bin/</a:t>
            </a:r>
            <a:r>
              <a:rPr lang="nl-NL" sz="1200" dirty="0" err="1">
                <a:solidFill>
                  <a:schemeClr val="bg1"/>
                </a:solidFill>
                <a:latin typeface="Courier New" panose="02070309020205020404" pitchFamily="49" charset="0"/>
                <a:cs typeface="Courier New" panose="02070309020205020404" pitchFamily="49" charset="0"/>
              </a:rPr>
              <a:t>activate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pip </a:t>
            </a:r>
            <a:r>
              <a:rPr lang="nl-NL" sz="1200" dirty="0" err="1">
                <a:solidFill>
                  <a:schemeClr val="bg1"/>
                </a:solidFill>
                <a:latin typeface="Courier New" panose="02070309020205020404" pitchFamily="49" charset="0"/>
                <a:cs typeface="Courier New" panose="02070309020205020404" pitchFamily="49" charset="0"/>
              </a:rPr>
              <a:t>install</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r>
              <a:rPr lang="nl-NL" sz="1200" dirty="0">
                <a:solidFill>
                  <a:schemeClr val="bg1"/>
                </a:solidFill>
                <a:latin typeface="Courier New" panose="02070309020205020404" pitchFamily="49" charset="0"/>
                <a:cs typeface="Courier New" panose="02070309020205020404" pitchFamily="49" charset="0"/>
              </a:rPr>
              <a:t> startproject demo</a:t>
            </a: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createsuperuser</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startapp</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books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makemigrations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migrate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runserver</a:t>
            </a:r>
          </a:p>
        </p:txBody>
      </p:sp>
      <p:pic>
        <p:nvPicPr>
          <p:cNvPr id="5" name="Afbeelding 4"/>
          <p:cNvPicPr>
            <a:picLocks noChangeAspect="1"/>
          </p:cNvPicPr>
          <p:nvPr/>
        </p:nvPicPr>
        <p:blipFill>
          <a:blip r:embed="rId2"/>
          <a:stretch>
            <a:fillRect/>
          </a:stretch>
        </p:blipFill>
        <p:spPr>
          <a:xfrm>
            <a:off x="4640435" y="1111911"/>
            <a:ext cx="4778924" cy="316726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4459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0851C7-FEB1-B4A7-EBC8-C851022A0986}"/>
              </a:ext>
            </a:extLst>
          </p:cNvPr>
          <p:cNvSpPr>
            <a:spLocks noGrp="1"/>
          </p:cNvSpPr>
          <p:nvPr>
            <p:ph type="title"/>
          </p:nvPr>
        </p:nvSpPr>
        <p:spPr/>
        <p:txBody>
          <a:bodyPr/>
          <a:lstStyle/>
          <a:p>
            <a:r>
              <a:rPr lang="nl-NL"/>
              <a:t>Pythonic / Idiomatic Python</a:t>
            </a:r>
          </a:p>
        </p:txBody>
      </p:sp>
      <p:sp>
        <p:nvSpPr>
          <p:cNvPr id="3" name="Tijdelijke aanduiding voor inhoud 2">
            <a:extLst>
              <a:ext uri="{FF2B5EF4-FFF2-40B4-BE49-F238E27FC236}">
                <a16:creationId xmlns:a16="http://schemas.microsoft.com/office/drawing/2014/main" id="{E1BC9A44-1662-9F88-507C-0A18ACFF0FAE}"/>
              </a:ext>
            </a:extLst>
          </p:cNvPr>
          <p:cNvSpPr>
            <a:spLocks noGrp="1"/>
          </p:cNvSpPr>
          <p:nvPr>
            <p:ph idx="1"/>
          </p:nvPr>
        </p:nvSpPr>
        <p:spPr/>
        <p:txBody>
          <a:bodyPr/>
          <a:lstStyle/>
          <a:p>
            <a:pPr marL="250825" indent="-250825">
              <a:tabLst>
                <a:tab pos="4843463" algn="l"/>
              </a:tabLst>
            </a:pPr>
            <a:r>
              <a:rPr lang="nl-NL"/>
              <a:t>PEP 8 – Style Guide for Python Code	 </a:t>
            </a:r>
            <a:r>
              <a:rPr lang="nl-NL">
                <a:hlinkClick r:id="rId2"/>
              </a:rPr>
              <a:t>https://peps.python.org/pep-0008/</a:t>
            </a:r>
            <a:endParaRPr lang="nl-NL"/>
          </a:p>
          <a:p>
            <a:pPr marL="250825" indent="-250825">
              <a:tabLst>
                <a:tab pos="4843463" algn="l"/>
              </a:tabLst>
            </a:pPr>
            <a:endParaRPr lang="nl-NL"/>
          </a:p>
        </p:txBody>
      </p:sp>
    </p:spTree>
    <p:extLst>
      <p:ext uri="{BB962C8B-B14F-4D97-AF65-F5344CB8AC3E}">
        <p14:creationId xmlns:p14="http://schemas.microsoft.com/office/powerpoint/2010/main" val="991792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BD9579-1D3B-0472-A723-5847BDF3B05F}"/>
              </a:ext>
            </a:extLst>
          </p:cNvPr>
          <p:cNvSpPr>
            <a:spLocks noGrp="1"/>
          </p:cNvSpPr>
          <p:nvPr>
            <p:ph type="title"/>
          </p:nvPr>
        </p:nvSpPr>
        <p:spPr/>
        <p:txBody>
          <a:bodyPr/>
          <a:lstStyle/>
          <a:p>
            <a:r>
              <a:rPr lang="nl-NL"/>
              <a:t>Flask</a:t>
            </a:r>
          </a:p>
        </p:txBody>
      </p:sp>
      <p:sp>
        <p:nvSpPr>
          <p:cNvPr id="3" name="Tijdelijke aanduiding voor inhoud 2">
            <a:extLst>
              <a:ext uri="{FF2B5EF4-FFF2-40B4-BE49-F238E27FC236}">
                <a16:creationId xmlns:a16="http://schemas.microsoft.com/office/drawing/2014/main" id="{D2E281F3-2998-BAAE-2F6C-527CCD2483F0}"/>
              </a:ext>
            </a:extLst>
          </p:cNvPr>
          <p:cNvSpPr>
            <a:spLocks noGrp="1"/>
          </p:cNvSpPr>
          <p:nvPr>
            <p:ph idx="1"/>
          </p:nvPr>
        </p:nvSpPr>
        <p:spPr/>
        <p:txBody>
          <a:bodyPr/>
          <a:lstStyle/>
          <a:p>
            <a:r>
              <a:rPr lang="nl-NL" sz="1600" b="1" i="0">
                <a:solidFill>
                  <a:srgbClr val="202122"/>
                </a:solidFill>
                <a:effectLst/>
                <a:latin typeface="Arial" panose="020B0604020202020204" pitchFamily="34" charset="0"/>
              </a:rPr>
              <a:t>Flask</a:t>
            </a:r>
            <a:r>
              <a:rPr lang="nl-NL" sz="1600" b="0" i="0">
                <a:solidFill>
                  <a:srgbClr val="202122"/>
                </a:solidFill>
                <a:effectLst/>
                <a:latin typeface="Arial" panose="020B0604020202020204" pitchFamily="34" charset="0"/>
              </a:rPr>
              <a:t> is a micro </a:t>
            </a:r>
            <a:r>
              <a:rPr lang="nl-NL" sz="1600" b="0" i="0" strike="noStrike">
                <a:solidFill>
                  <a:srgbClr val="0645AD"/>
                </a:solidFill>
                <a:effectLst/>
                <a:latin typeface="Arial" panose="020B0604020202020204" pitchFamily="34" charset="0"/>
                <a:hlinkClick r:id="rId3" tooltip="Web framework"/>
              </a:rPr>
              <a:t>web framework</a:t>
            </a:r>
            <a:r>
              <a:rPr lang="nl-NL" sz="1600" b="0" i="0">
                <a:solidFill>
                  <a:srgbClr val="202122"/>
                </a:solidFill>
                <a:effectLst/>
                <a:latin typeface="Arial" panose="020B0604020202020204" pitchFamily="34" charset="0"/>
              </a:rPr>
              <a:t> written in </a:t>
            </a:r>
            <a:r>
              <a:rPr lang="nl-NL" sz="1600" b="0" i="0" strike="noStrike">
                <a:solidFill>
                  <a:srgbClr val="0645AD"/>
                </a:solidFill>
                <a:effectLst/>
                <a:latin typeface="Arial" panose="020B0604020202020204" pitchFamily="34" charset="0"/>
                <a:hlinkClick r:id="rId4" tooltip="Python (programming language)"/>
              </a:rPr>
              <a:t>Python</a:t>
            </a:r>
            <a:r>
              <a:rPr lang="nl-NL" sz="1600" b="0" i="0">
                <a:solidFill>
                  <a:srgbClr val="202122"/>
                </a:solidFill>
                <a:effectLst/>
                <a:latin typeface="Arial" panose="020B0604020202020204" pitchFamily="34" charset="0"/>
              </a:rPr>
              <a:t>. It is classified as a </a:t>
            </a:r>
            <a:r>
              <a:rPr lang="nl-NL" sz="1600" b="0" i="0" strike="noStrike">
                <a:solidFill>
                  <a:srgbClr val="0645AD"/>
                </a:solidFill>
                <a:effectLst/>
                <a:latin typeface="Arial" panose="020B0604020202020204" pitchFamily="34" charset="0"/>
                <a:hlinkClick r:id="rId5" tooltip="Microframework"/>
              </a:rPr>
              <a:t>microframework</a:t>
            </a:r>
            <a:r>
              <a:rPr lang="nl-NL" sz="1600" b="0" i="0">
                <a:solidFill>
                  <a:srgbClr val="202122"/>
                </a:solidFill>
                <a:effectLst/>
                <a:latin typeface="Arial" panose="020B0604020202020204" pitchFamily="34" charset="0"/>
              </a:rPr>
              <a:t> because it does not require particular tools or libraries.</a:t>
            </a:r>
            <a:r>
              <a:rPr lang="nl-NL" sz="1600" b="0" i="0" strike="noStrike" baseline="30000">
                <a:solidFill>
                  <a:srgbClr val="0645AD"/>
                </a:solidFill>
                <a:effectLst/>
                <a:latin typeface="Arial" panose="020B0604020202020204" pitchFamily="34" charset="0"/>
                <a:hlinkClick r:id="rId6"/>
              </a:rPr>
              <a:t>[2]</a:t>
            </a:r>
            <a:r>
              <a:rPr lang="nl-NL" sz="1600" b="0" i="0">
                <a:solidFill>
                  <a:srgbClr val="202122"/>
                </a:solidFill>
                <a:effectLst/>
                <a:latin typeface="Arial" panose="020B0604020202020204" pitchFamily="34" charset="0"/>
              </a:rPr>
              <a:t> It has no </a:t>
            </a:r>
            <a:r>
              <a:rPr lang="nl-NL" sz="1600" b="0" i="0" strike="noStrike">
                <a:solidFill>
                  <a:srgbClr val="0645AD"/>
                </a:solidFill>
                <a:effectLst/>
                <a:latin typeface="Arial" panose="020B0604020202020204" pitchFamily="34" charset="0"/>
                <a:hlinkClick r:id="rId7" tooltip="Database"/>
              </a:rPr>
              <a:t>database</a:t>
            </a:r>
            <a:r>
              <a:rPr lang="nl-NL" sz="1600" b="0" i="0">
                <a:solidFill>
                  <a:srgbClr val="202122"/>
                </a:solidFill>
                <a:effectLst/>
                <a:latin typeface="Arial" panose="020B0604020202020204" pitchFamily="34" charset="0"/>
              </a:rPr>
              <a:t> abstraction layer, form validation, or any other components where pre-existing third-party libraries provide common functions. However, Flask supports extensions that can add application features as if they were implemented in Flask itself. Extensions exist for </a:t>
            </a:r>
            <a:r>
              <a:rPr lang="nl-NL" sz="1600" b="0" i="0" strike="noStrike">
                <a:solidFill>
                  <a:srgbClr val="0645AD"/>
                </a:solidFill>
                <a:effectLst/>
                <a:latin typeface="Arial" panose="020B0604020202020204" pitchFamily="34" charset="0"/>
                <a:hlinkClick r:id="rId8" tooltip="Object–relational mapping"/>
              </a:rPr>
              <a:t>object-relational mappers</a:t>
            </a:r>
            <a:r>
              <a:rPr lang="nl-NL" sz="1600" b="0" i="0">
                <a:solidFill>
                  <a:srgbClr val="202122"/>
                </a:solidFill>
                <a:effectLst/>
                <a:latin typeface="Arial" panose="020B0604020202020204" pitchFamily="34" charset="0"/>
              </a:rPr>
              <a:t>, form validation, upload handling, various open authentication technologies and several common framework related tools.</a:t>
            </a:r>
            <a:endParaRPr lang="nl-NL" sz="1600"/>
          </a:p>
        </p:txBody>
      </p:sp>
      <p:pic>
        <p:nvPicPr>
          <p:cNvPr id="4" name="Afbeelding 3">
            <a:extLst>
              <a:ext uri="{FF2B5EF4-FFF2-40B4-BE49-F238E27FC236}">
                <a16:creationId xmlns:a16="http://schemas.microsoft.com/office/drawing/2014/main" id="{3636828C-FB2F-5726-4D23-3F993B3D81DC}"/>
              </a:ext>
            </a:extLst>
          </p:cNvPr>
          <p:cNvPicPr>
            <a:picLocks noChangeAspect="1"/>
          </p:cNvPicPr>
          <p:nvPr/>
        </p:nvPicPr>
        <p:blipFill>
          <a:blip r:embed="rId9"/>
          <a:stretch>
            <a:fillRect/>
          </a:stretch>
        </p:blipFill>
        <p:spPr>
          <a:xfrm>
            <a:off x="6821567" y="4211629"/>
            <a:ext cx="2654300" cy="1041400"/>
          </a:xfrm>
          <a:prstGeom prst="rect">
            <a:avLst/>
          </a:prstGeom>
        </p:spPr>
      </p:pic>
    </p:spTree>
    <p:extLst>
      <p:ext uri="{BB962C8B-B14F-4D97-AF65-F5344CB8AC3E}">
        <p14:creationId xmlns:p14="http://schemas.microsoft.com/office/powerpoint/2010/main" val="42759275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048489-842E-B265-643F-7F4E7637A798}"/>
              </a:ext>
            </a:extLst>
          </p:cNvPr>
          <p:cNvSpPr>
            <a:spLocks noGrp="1"/>
          </p:cNvSpPr>
          <p:nvPr>
            <p:ph type="title"/>
          </p:nvPr>
        </p:nvSpPr>
        <p:spPr/>
        <p:txBody>
          <a:bodyPr/>
          <a:lstStyle/>
          <a:p>
            <a:r>
              <a:rPr lang="nl-NL"/>
              <a:t>FastAPI</a:t>
            </a:r>
          </a:p>
        </p:txBody>
      </p:sp>
      <p:sp>
        <p:nvSpPr>
          <p:cNvPr id="3" name="Tijdelijke aanduiding voor inhoud 2">
            <a:extLst>
              <a:ext uri="{FF2B5EF4-FFF2-40B4-BE49-F238E27FC236}">
                <a16:creationId xmlns:a16="http://schemas.microsoft.com/office/drawing/2014/main" id="{68F8E79F-C45C-B252-AF07-AA9662171BA6}"/>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33998614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vert="horz" lIns="91440" tIns="45720" rIns="91440" bIns="45720" rtlCol="0" anchor="ctr">
            <a:normAutofit/>
          </a:bodyPr>
          <a:lstStyle/>
          <a:p>
            <a:r>
              <a:rPr lang="nl-NL" dirty="0"/>
              <a:t>GUI </a:t>
            </a:r>
            <a:r>
              <a:rPr lang="nl-NL" dirty="0" err="1"/>
              <a:t>Frameworks</a:t>
            </a:r>
            <a:endParaRPr lang="nl-NL" dirty="0"/>
          </a:p>
        </p:txBody>
      </p:sp>
      <p:sp>
        <p:nvSpPr>
          <p:cNvPr id="2" name="Tijdelijke aanduiding voor inhoud 1"/>
          <p:cNvSpPr>
            <a:spLocks noGrp="1"/>
          </p:cNvSpPr>
          <p:nvPr>
            <p:ph idx="1"/>
          </p:nvPr>
        </p:nvSpPr>
        <p:spPr>
          <a:xfrm>
            <a:off x="575816" y="2012414"/>
            <a:ext cx="9361039" cy="5439831"/>
          </a:xfrm>
        </p:spPr>
        <p:txBody>
          <a:bodyPr/>
          <a:lstStyle/>
          <a:p>
            <a:r>
              <a:rPr lang="nl-NL" b="1" dirty="0" err="1"/>
              <a:t>TkInter</a:t>
            </a:r>
            <a:r>
              <a:rPr lang="nl-NL" dirty="0"/>
              <a:t> - The traditional Python user interface </a:t>
            </a:r>
            <a:r>
              <a:rPr lang="nl-NL" dirty="0" err="1"/>
              <a:t>toolkit</a:t>
            </a:r>
            <a:r>
              <a:rPr lang="nl-NL" dirty="0"/>
              <a:t>. </a:t>
            </a:r>
          </a:p>
          <a:p>
            <a:endParaRPr lang="nl-NL" b="1" dirty="0"/>
          </a:p>
          <a:p>
            <a:r>
              <a:rPr lang="nl-NL" b="1" dirty="0" err="1"/>
              <a:t>PyQt</a:t>
            </a:r>
            <a:r>
              <a:rPr lang="nl-NL" dirty="0"/>
              <a:t> - </a:t>
            </a:r>
            <a:r>
              <a:rPr lang="nl-NL" dirty="0" err="1"/>
              <a:t>Bindings</a:t>
            </a:r>
            <a:r>
              <a:rPr lang="nl-NL" dirty="0"/>
              <a:t> </a:t>
            </a:r>
            <a:r>
              <a:rPr lang="nl-NL" dirty="0" err="1"/>
              <a:t>for</a:t>
            </a:r>
            <a:r>
              <a:rPr lang="nl-NL" dirty="0"/>
              <a:t> the cross-platform </a:t>
            </a:r>
            <a:r>
              <a:rPr lang="nl-NL" dirty="0" err="1"/>
              <a:t>Qt</a:t>
            </a:r>
            <a:r>
              <a:rPr lang="nl-NL" dirty="0"/>
              <a:t> </a:t>
            </a:r>
            <a:r>
              <a:rPr lang="nl-NL" dirty="0" err="1"/>
              <a:t>framework</a:t>
            </a:r>
            <a:r>
              <a:rPr lang="nl-NL" dirty="0"/>
              <a:t>.</a:t>
            </a:r>
          </a:p>
          <a:p>
            <a:r>
              <a:rPr lang="nl-NL" b="1" dirty="0" err="1"/>
              <a:t>PySide</a:t>
            </a:r>
            <a:r>
              <a:rPr lang="nl-NL" dirty="0"/>
              <a:t> - </a:t>
            </a:r>
            <a:r>
              <a:rPr lang="nl-NL" dirty="0" err="1"/>
              <a:t>PySide</a:t>
            </a:r>
            <a:r>
              <a:rPr lang="nl-NL" dirty="0"/>
              <a:t> is a </a:t>
            </a:r>
            <a:r>
              <a:rPr lang="nl-NL" dirty="0" err="1"/>
              <a:t>newer</a:t>
            </a:r>
            <a:r>
              <a:rPr lang="nl-NL" dirty="0"/>
              <a:t> binding </a:t>
            </a:r>
            <a:r>
              <a:rPr lang="nl-NL" dirty="0" err="1"/>
              <a:t>to</a:t>
            </a:r>
            <a:r>
              <a:rPr lang="nl-NL" dirty="0"/>
              <a:t> </a:t>
            </a:r>
            <a:r>
              <a:rPr lang="nl-NL" dirty="0" err="1"/>
              <a:t>the</a:t>
            </a:r>
            <a:r>
              <a:rPr lang="nl-NL" dirty="0"/>
              <a:t> </a:t>
            </a:r>
            <a:r>
              <a:rPr lang="nl-NL" dirty="0" err="1"/>
              <a:t>Qt</a:t>
            </a:r>
            <a:r>
              <a:rPr lang="nl-NL" dirty="0"/>
              <a:t> </a:t>
            </a:r>
            <a:r>
              <a:rPr lang="nl-NL" dirty="0" err="1"/>
              <a:t>toolkit</a:t>
            </a:r>
            <a:endParaRPr lang="nl-NL" dirty="0"/>
          </a:p>
          <a:p>
            <a:r>
              <a:rPr lang="nl-NL" b="1" dirty="0" err="1"/>
              <a:t>wxPython</a:t>
            </a:r>
            <a:r>
              <a:rPr lang="nl-NL" dirty="0"/>
              <a:t> - a cross-platform GUI </a:t>
            </a:r>
            <a:r>
              <a:rPr lang="nl-NL" dirty="0" err="1"/>
              <a:t>toolkit</a:t>
            </a:r>
            <a:r>
              <a:rPr lang="nl-NL" dirty="0"/>
              <a:t> </a:t>
            </a:r>
            <a:r>
              <a:rPr lang="nl-NL" dirty="0" err="1"/>
              <a:t>that</a:t>
            </a:r>
            <a:r>
              <a:rPr lang="nl-NL" dirty="0"/>
              <a:t> is built </a:t>
            </a:r>
            <a:r>
              <a:rPr lang="nl-NL" dirty="0" err="1"/>
              <a:t>around</a:t>
            </a:r>
            <a:r>
              <a:rPr lang="nl-NL" dirty="0"/>
              <a:t> </a:t>
            </a:r>
            <a:r>
              <a:rPr lang="nl-NL" dirty="0" err="1"/>
              <a:t>wxWidgets</a:t>
            </a:r>
            <a:r>
              <a:rPr lang="nl-NL" dirty="0"/>
              <a:t> </a:t>
            </a:r>
          </a:p>
          <a:p>
            <a:r>
              <a:rPr lang="nl-NL" b="1" dirty="0"/>
              <a:t>Win32Api</a:t>
            </a:r>
            <a:r>
              <a:rPr lang="nl-NL" dirty="0"/>
              <a:t> - native </a:t>
            </a:r>
            <a:r>
              <a:rPr lang="nl-NL" dirty="0" err="1"/>
              <a:t>window</a:t>
            </a:r>
            <a:r>
              <a:rPr lang="nl-NL" dirty="0"/>
              <a:t> </a:t>
            </a:r>
            <a:r>
              <a:rPr lang="nl-NL" dirty="0" err="1"/>
              <a:t>dialogs</a:t>
            </a:r>
            <a:endParaRPr lang="nl-NL" dirty="0"/>
          </a:p>
          <a:p>
            <a:r>
              <a:rPr lang="nl-NL" b="1" dirty="0" err="1"/>
              <a:t>PyMsgBox</a:t>
            </a:r>
            <a:endParaRPr lang="nl-NL" b="1" dirty="0"/>
          </a:p>
          <a:p>
            <a:pPr marL="0" indent="0">
              <a:buNone/>
            </a:pPr>
            <a:endParaRPr lang="nl-NL" dirty="0"/>
          </a:p>
          <a:p>
            <a:r>
              <a:rPr lang="nl-NL" b="1"/>
              <a:t>Dash</a:t>
            </a:r>
          </a:p>
          <a:p>
            <a:r>
              <a:rPr lang="nl-NL" b="1"/>
              <a:t>Jupyter Widgets</a:t>
            </a:r>
          </a:p>
          <a:p>
            <a:pPr marL="0" indent="0">
              <a:buNone/>
            </a:pPr>
            <a:endParaRPr lang="nl-NL" dirty="0"/>
          </a:p>
        </p:txBody>
      </p:sp>
    </p:spTree>
    <p:extLst>
      <p:ext uri="{BB962C8B-B14F-4D97-AF65-F5344CB8AC3E}">
        <p14:creationId xmlns:p14="http://schemas.microsoft.com/office/powerpoint/2010/main" val="8728960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0185A089-6CA4-2044-9B11-F26A1B4ABE2D}"/>
              </a:ext>
            </a:extLst>
          </p:cNvPr>
          <p:cNvSpPr/>
          <p:nvPr/>
        </p:nvSpPr>
        <p:spPr>
          <a:xfrm>
            <a:off x="581944" y="3800646"/>
            <a:ext cx="8922863"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tkinter</a:t>
            </a:r>
            <a:r>
              <a:rPr lang="nl-NL" b="1" dirty="0">
                <a:solidFill>
                  <a:srgbClr val="000000"/>
                </a:solidFill>
                <a:latin typeface="Menlo" panose="020B0609030804020204" pitchFamily="49" charset="0"/>
              </a:rPr>
              <a:t> as </a:t>
            </a:r>
            <a:r>
              <a:rPr lang="nl-NL" b="1" dirty="0" err="1">
                <a:solidFill>
                  <a:srgbClr val="000000"/>
                </a:solidFill>
                <a:latin typeface="Menlo" panose="020B0609030804020204" pitchFamily="49" charset="0"/>
              </a:rPr>
              <a:t>tk</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top = </a:t>
            </a:r>
            <a:r>
              <a:rPr lang="nl-NL" b="1" dirty="0" err="1">
                <a:solidFill>
                  <a:srgbClr val="000000"/>
                </a:solidFill>
                <a:latin typeface="Menlo" panose="020B0609030804020204" pitchFamily="49" charset="0"/>
              </a:rPr>
              <a:t>tk.Tk</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tkMessageBox.showinfo</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 World"</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btn1 = </a:t>
            </a:r>
            <a:r>
              <a:rPr lang="nl-NL" b="1" dirty="0" err="1">
                <a:solidFill>
                  <a:srgbClr val="000000"/>
                </a:solidFill>
                <a:latin typeface="Menlo" panose="020B0609030804020204" pitchFamily="49" charset="0"/>
              </a:rPr>
              <a:t>tk.Button</a:t>
            </a:r>
            <a:r>
              <a:rPr lang="nl-NL" b="1" dirty="0">
                <a:solidFill>
                  <a:srgbClr val="000000"/>
                </a:solidFill>
                <a:latin typeface="Menlo" panose="020B0609030804020204" pitchFamily="49" charset="0"/>
              </a:rPr>
              <a:t>(top, </a:t>
            </a:r>
            <a:r>
              <a:rPr lang="nl-NL" b="1" dirty="0" err="1">
                <a:solidFill>
                  <a:srgbClr val="000000"/>
                </a:solidFill>
                <a:latin typeface="Menlo" panose="020B0609030804020204" pitchFamily="49" charset="0"/>
              </a:rPr>
              <a:t>text</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command</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btn1.pack()</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top.mainloop</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2" name="Titel 1">
            <a:extLst>
              <a:ext uri="{FF2B5EF4-FFF2-40B4-BE49-F238E27FC236}">
                <a16:creationId xmlns:a16="http://schemas.microsoft.com/office/drawing/2014/main" id="{E355B060-108B-2846-B5C3-4F4F695CC7C0}"/>
              </a:ext>
            </a:extLst>
          </p:cNvPr>
          <p:cNvSpPr>
            <a:spLocks noGrp="1"/>
          </p:cNvSpPr>
          <p:nvPr>
            <p:ph type="title"/>
          </p:nvPr>
        </p:nvSpPr>
        <p:spPr/>
        <p:txBody>
          <a:bodyPr/>
          <a:lstStyle/>
          <a:p>
            <a:r>
              <a:rPr lang="nl-NL" dirty="0" err="1"/>
              <a:t>tkinter</a:t>
            </a:r>
            <a:endParaRPr lang="nl-NL" dirty="0"/>
          </a:p>
        </p:txBody>
      </p:sp>
      <p:sp>
        <p:nvSpPr>
          <p:cNvPr id="3" name="Tijdelijke aanduiding voor inhoud 2">
            <a:extLst>
              <a:ext uri="{FF2B5EF4-FFF2-40B4-BE49-F238E27FC236}">
                <a16:creationId xmlns:a16="http://schemas.microsoft.com/office/drawing/2014/main" id="{0E8C2F25-D874-6849-8E2B-FE5A6932911D}"/>
              </a:ext>
            </a:extLst>
          </p:cNvPr>
          <p:cNvSpPr>
            <a:spLocks noGrp="1"/>
          </p:cNvSpPr>
          <p:nvPr>
            <p:ph idx="1"/>
          </p:nvPr>
        </p:nvSpPr>
        <p:spPr>
          <a:xfrm>
            <a:off x="575817" y="2012414"/>
            <a:ext cx="8928990" cy="1839431"/>
          </a:xfrm>
        </p:spPr>
        <p:txBody>
          <a:bodyPr/>
          <a:lstStyle/>
          <a:p>
            <a:r>
              <a:rPr lang="nl-NL" dirty="0"/>
              <a:t>The </a:t>
            </a:r>
            <a:r>
              <a:rPr lang="nl-NL" dirty="0" err="1"/>
              <a:t>tkinter</a:t>
            </a:r>
            <a:r>
              <a:rPr lang="nl-NL" dirty="0"/>
              <a:t> package (“</a:t>
            </a:r>
            <a:r>
              <a:rPr lang="nl-NL" dirty="0" err="1"/>
              <a:t>Tk</a:t>
            </a:r>
            <a:r>
              <a:rPr lang="nl-NL" dirty="0"/>
              <a:t> interface”) is </a:t>
            </a:r>
            <a:r>
              <a:rPr lang="nl-NL" dirty="0" err="1"/>
              <a:t>the</a:t>
            </a:r>
            <a:r>
              <a:rPr lang="nl-NL" dirty="0"/>
              <a:t> standard Python interface </a:t>
            </a:r>
            <a:r>
              <a:rPr lang="nl-NL" dirty="0" err="1"/>
              <a:t>to</a:t>
            </a:r>
            <a:r>
              <a:rPr lang="nl-NL" dirty="0"/>
              <a:t> </a:t>
            </a:r>
            <a:r>
              <a:rPr lang="nl-NL" dirty="0" err="1"/>
              <a:t>the</a:t>
            </a:r>
            <a:r>
              <a:rPr lang="nl-NL" dirty="0"/>
              <a:t> </a:t>
            </a:r>
            <a:r>
              <a:rPr lang="nl-NL" dirty="0" err="1"/>
              <a:t>Tk</a:t>
            </a:r>
            <a:r>
              <a:rPr lang="nl-NL" dirty="0"/>
              <a:t> GUI </a:t>
            </a:r>
            <a:r>
              <a:rPr lang="nl-NL" dirty="0" err="1"/>
              <a:t>toolkit</a:t>
            </a:r>
            <a:r>
              <a:rPr lang="nl-NL" dirty="0"/>
              <a:t>. </a:t>
            </a:r>
          </a:p>
          <a:p>
            <a:r>
              <a:rPr lang="nl-NL" dirty="0" err="1"/>
              <a:t>There</a:t>
            </a:r>
            <a:r>
              <a:rPr lang="nl-NL" dirty="0"/>
              <a:t> are </a:t>
            </a:r>
            <a:r>
              <a:rPr lang="nl-NL" dirty="0" err="1"/>
              <a:t>also</a:t>
            </a:r>
            <a:r>
              <a:rPr lang="nl-NL" dirty="0"/>
              <a:t> Standard </a:t>
            </a:r>
            <a:r>
              <a:rPr lang="nl-NL" dirty="0" err="1"/>
              <a:t>Dialogs</a:t>
            </a:r>
            <a:endParaRPr lang="nl-NL" dirty="0"/>
          </a:p>
        </p:txBody>
      </p:sp>
      <p:pic>
        <p:nvPicPr>
          <p:cNvPr id="5" name="Afbeelding 4">
            <a:extLst>
              <a:ext uri="{FF2B5EF4-FFF2-40B4-BE49-F238E27FC236}">
                <a16:creationId xmlns:a16="http://schemas.microsoft.com/office/drawing/2014/main" id="{BE7CB011-6C14-0144-8E61-3635E464615E}"/>
              </a:ext>
            </a:extLst>
          </p:cNvPr>
          <p:cNvPicPr>
            <a:picLocks noChangeAspect="1"/>
          </p:cNvPicPr>
          <p:nvPr/>
        </p:nvPicPr>
        <p:blipFill>
          <a:blip r:embed="rId3"/>
          <a:stretch>
            <a:fillRect/>
          </a:stretch>
        </p:blipFill>
        <p:spPr>
          <a:xfrm>
            <a:off x="5976416" y="2848146"/>
            <a:ext cx="3175000" cy="1905000"/>
          </a:xfrm>
          <a:prstGeom prst="rect">
            <a:avLst/>
          </a:prstGeom>
        </p:spPr>
      </p:pic>
    </p:spTree>
    <p:extLst>
      <p:ext uri="{BB962C8B-B14F-4D97-AF65-F5344CB8AC3E}">
        <p14:creationId xmlns:p14="http://schemas.microsoft.com/office/powerpoint/2010/main" val="13048252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AA2570-C395-97AE-DE04-9E1A1B221FCE}"/>
              </a:ext>
            </a:extLst>
          </p:cNvPr>
          <p:cNvSpPr>
            <a:spLocks noGrp="1"/>
          </p:cNvSpPr>
          <p:nvPr>
            <p:ph type="title"/>
          </p:nvPr>
        </p:nvSpPr>
        <p:spPr/>
        <p:txBody>
          <a:bodyPr/>
          <a:lstStyle/>
          <a:p>
            <a:r>
              <a:rPr lang="nl-NL"/>
              <a:t>tkinter</a:t>
            </a:r>
          </a:p>
        </p:txBody>
      </p:sp>
      <p:sp>
        <p:nvSpPr>
          <p:cNvPr id="3" name="Tijdelijke aanduiding voor inhoud 2">
            <a:extLst>
              <a:ext uri="{FF2B5EF4-FFF2-40B4-BE49-F238E27FC236}">
                <a16:creationId xmlns:a16="http://schemas.microsoft.com/office/drawing/2014/main" id="{A6C914FA-BEF1-FB19-5D5A-723C270BAB04}"/>
              </a:ext>
            </a:extLst>
          </p:cNvPr>
          <p:cNvSpPr>
            <a:spLocks noGrp="1"/>
          </p:cNvSpPr>
          <p:nvPr>
            <p:ph idx="1"/>
          </p:nvPr>
        </p:nvSpPr>
        <p:spPr/>
        <p:txBody>
          <a:bodyPr/>
          <a:lstStyle/>
          <a:p>
            <a:r>
              <a:rPr lang="nl-NL"/>
              <a:t>widgets</a:t>
            </a:r>
          </a:p>
          <a:p>
            <a:endParaRPr lang="nl-NL"/>
          </a:p>
          <a:p>
            <a:endParaRPr lang="nl-NL"/>
          </a:p>
          <a:p>
            <a:r>
              <a:rPr lang="nl-NL"/>
              <a:t>Layout Managers</a:t>
            </a:r>
          </a:p>
          <a:p>
            <a:pPr lvl="1"/>
            <a:r>
              <a:rPr lang="nl-NL"/>
              <a:t>pack</a:t>
            </a:r>
          </a:p>
          <a:p>
            <a:pPr lvl="1"/>
            <a:r>
              <a:rPr lang="nl-NL"/>
              <a:t>grid</a:t>
            </a:r>
          </a:p>
          <a:p>
            <a:pPr lvl="1"/>
            <a:r>
              <a:rPr lang="nl-NL"/>
              <a:t>place</a:t>
            </a:r>
          </a:p>
        </p:txBody>
      </p:sp>
      <p:sp>
        <p:nvSpPr>
          <p:cNvPr id="7" name="Tekstvak 6">
            <a:extLst>
              <a:ext uri="{FF2B5EF4-FFF2-40B4-BE49-F238E27FC236}">
                <a16:creationId xmlns:a16="http://schemas.microsoft.com/office/drawing/2014/main" id="{ED85E677-204F-56CB-AB30-A68E2CD68EA2}"/>
              </a:ext>
            </a:extLst>
          </p:cNvPr>
          <p:cNvSpPr txBox="1"/>
          <p:nvPr/>
        </p:nvSpPr>
        <p:spPr>
          <a:xfrm>
            <a:off x="6552480" y="1547589"/>
            <a:ext cx="2664810" cy="5078313"/>
          </a:xfrm>
          <a:prstGeom prst="rect">
            <a:avLst/>
          </a:prstGeom>
          <a:solidFill>
            <a:schemeClr val="accent6">
              <a:lumMod val="20000"/>
              <a:lumOff val="80000"/>
            </a:schemeClr>
          </a:solidFill>
          <a:ln>
            <a:solidFill>
              <a:schemeClr val="accent6">
                <a:lumMod val="50000"/>
              </a:schemeClr>
            </a:solidFill>
          </a:ln>
          <a:effectLst>
            <a:outerShdw blurRad="50800" dist="38100" dir="2700000" algn="tl" rotWithShape="0">
              <a:prstClr val="black">
                <a:alpha val="40000"/>
              </a:prstClr>
            </a:outerShdw>
          </a:effectLst>
        </p:spPr>
        <p:txBody>
          <a:bodyPr wrap="square">
            <a:spAutoFit/>
          </a:bodyPr>
          <a:lstStyle/>
          <a:p>
            <a:r>
              <a:rPr lang="nl-NL">
                <a:solidFill>
                  <a:schemeClr val="tx1"/>
                </a:solidFill>
              </a:rPr>
              <a:t>Tkinter Frame</a:t>
            </a:r>
          </a:p>
          <a:p>
            <a:r>
              <a:rPr lang="nl-NL">
                <a:solidFill>
                  <a:schemeClr val="tx1"/>
                </a:solidFill>
              </a:rPr>
              <a:t>Tkinter Button</a:t>
            </a:r>
          </a:p>
          <a:p>
            <a:r>
              <a:rPr lang="nl-NL">
                <a:solidFill>
                  <a:schemeClr val="tx1"/>
                </a:solidFill>
              </a:rPr>
              <a:t>Tkinter Label</a:t>
            </a:r>
          </a:p>
          <a:p>
            <a:r>
              <a:rPr lang="nl-NL">
                <a:solidFill>
                  <a:schemeClr val="tx1"/>
                </a:solidFill>
              </a:rPr>
              <a:t>Tkinter Entry</a:t>
            </a:r>
          </a:p>
          <a:p>
            <a:r>
              <a:rPr lang="nl-NL">
                <a:solidFill>
                  <a:schemeClr val="tx1"/>
                </a:solidFill>
              </a:rPr>
              <a:t>Tkinter Radio Button</a:t>
            </a:r>
          </a:p>
          <a:p>
            <a:r>
              <a:rPr lang="nl-NL">
                <a:solidFill>
                  <a:schemeClr val="tx1"/>
                </a:solidFill>
              </a:rPr>
              <a:t>Tkinter Check Button</a:t>
            </a:r>
          </a:p>
          <a:p>
            <a:r>
              <a:rPr lang="nl-NL">
                <a:solidFill>
                  <a:schemeClr val="tx1"/>
                </a:solidFill>
              </a:rPr>
              <a:t>Tkinter Combobox</a:t>
            </a:r>
          </a:p>
          <a:p>
            <a:r>
              <a:rPr lang="nl-NL">
                <a:solidFill>
                  <a:schemeClr val="tx1"/>
                </a:solidFill>
              </a:rPr>
              <a:t>Tkinter Menu Button</a:t>
            </a:r>
          </a:p>
          <a:p>
            <a:r>
              <a:rPr lang="nl-NL">
                <a:solidFill>
                  <a:schemeClr val="tx1"/>
                </a:solidFill>
              </a:rPr>
              <a:t>Tkinter Toplevel</a:t>
            </a:r>
          </a:p>
          <a:p>
            <a:r>
              <a:rPr lang="nl-NL">
                <a:solidFill>
                  <a:schemeClr val="tx1"/>
                </a:solidFill>
              </a:rPr>
              <a:t>Tkinter Scrollbar</a:t>
            </a:r>
          </a:p>
          <a:p>
            <a:r>
              <a:rPr lang="nl-NL">
                <a:solidFill>
                  <a:schemeClr val="tx1"/>
                </a:solidFill>
              </a:rPr>
              <a:t>Tkinter Menu</a:t>
            </a:r>
          </a:p>
          <a:p>
            <a:r>
              <a:rPr lang="nl-NL">
                <a:solidFill>
                  <a:schemeClr val="tx1"/>
                </a:solidFill>
              </a:rPr>
              <a:t>Tkinter List Box</a:t>
            </a:r>
          </a:p>
          <a:p>
            <a:r>
              <a:rPr lang="nl-NL">
                <a:solidFill>
                  <a:schemeClr val="tx1"/>
                </a:solidFill>
              </a:rPr>
              <a:t>Tkinter Text Widget</a:t>
            </a:r>
          </a:p>
          <a:p>
            <a:r>
              <a:rPr lang="nl-NL">
                <a:solidFill>
                  <a:schemeClr val="tx1"/>
                </a:solidFill>
              </a:rPr>
              <a:t>Tkinter Canvas</a:t>
            </a:r>
          </a:p>
          <a:p>
            <a:r>
              <a:rPr lang="nl-NL">
                <a:solidFill>
                  <a:schemeClr val="tx1"/>
                </a:solidFill>
              </a:rPr>
              <a:t>Tkinter Scale</a:t>
            </a:r>
          </a:p>
          <a:p>
            <a:r>
              <a:rPr lang="nl-NL">
                <a:solidFill>
                  <a:schemeClr val="tx1"/>
                </a:solidFill>
              </a:rPr>
              <a:t>Tkinter LabelFrame</a:t>
            </a:r>
          </a:p>
          <a:p>
            <a:r>
              <a:rPr lang="nl-NL">
                <a:solidFill>
                  <a:schemeClr val="tx1"/>
                </a:solidFill>
              </a:rPr>
              <a:t>Tkinter SpinBox</a:t>
            </a:r>
          </a:p>
          <a:p>
            <a:r>
              <a:rPr lang="nl-NL">
                <a:solidFill>
                  <a:schemeClr val="tx1"/>
                </a:solidFill>
              </a:rPr>
              <a:t>Tkinter Color Chooser</a:t>
            </a:r>
          </a:p>
        </p:txBody>
      </p:sp>
    </p:spTree>
    <p:extLst>
      <p:ext uri="{BB962C8B-B14F-4D97-AF65-F5344CB8AC3E}">
        <p14:creationId xmlns:p14="http://schemas.microsoft.com/office/powerpoint/2010/main" val="2923562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4436F9-0948-BDC1-11FE-71C764CAFC1F}"/>
              </a:ext>
            </a:extLst>
          </p:cNvPr>
          <p:cNvSpPr>
            <a:spLocks noGrp="1"/>
          </p:cNvSpPr>
          <p:nvPr>
            <p:ph type="title"/>
          </p:nvPr>
        </p:nvSpPr>
        <p:spPr/>
        <p:txBody>
          <a:bodyPr/>
          <a:lstStyle/>
          <a:p>
            <a:r>
              <a:rPr lang="nl-NL"/>
              <a:t>Distributions</a:t>
            </a:r>
          </a:p>
        </p:txBody>
      </p:sp>
      <p:sp>
        <p:nvSpPr>
          <p:cNvPr id="3" name="Tijdelijke aanduiding voor inhoud 2">
            <a:extLst>
              <a:ext uri="{FF2B5EF4-FFF2-40B4-BE49-F238E27FC236}">
                <a16:creationId xmlns:a16="http://schemas.microsoft.com/office/drawing/2014/main" id="{011BDDBE-91ED-953A-5D2B-29B0C0A18BC4}"/>
              </a:ext>
            </a:extLst>
          </p:cNvPr>
          <p:cNvSpPr>
            <a:spLocks noGrp="1"/>
          </p:cNvSpPr>
          <p:nvPr>
            <p:ph idx="1"/>
          </p:nvPr>
        </p:nvSpPr>
        <p:spPr/>
        <p:txBody>
          <a:bodyPr/>
          <a:lstStyle/>
          <a:p>
            <a:r>
              <a:rPr lang="nl-NL"/>
              <a:t>py2exe</a:t>
            </a:r>
          </a:p>
          <a:p>
            <a:r>
              <a:rPr lang="nl-NL"/>
              <a:t>py2app</a:t>
            </a:r>
          </a:p>
          <a:p>
            <a:endParaRPr lang="nl-NL"/>
          </a:p>
        </p:txBody>
      </p:sp>
    </p:spTree>
    <p:extLst>
      <p:ext uri="{BB962C8B-B14F-4D97-AF65-F5344CB8AC3E}">
        <p14:creationId xmlns:p14="http://schemas.microsoft.com/office/powerpoint/2010/main" val="1203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3253DA-CEA1-CE9A-3076-AB48CF916AD2}"/>
              </a:ext>
            </a:extLst>
          </p:cNvPr>
          <p:cNvSpPr>
            <a:spLocks noGrp="1"/>
          </p:cNvSpPr>
          <p:nvPr>
            <p:ph type="title"/>
          </p:nvPr>
        </p:nvSpPr>
        <p:spPr/>
        <p:txBody>
          <a:bodyPr/>
          <a:lstStyle/>
          <a:p>
            <a:r>
              <a:rPr lang="nl-NL"/>
              <a:t>pip</a:t>
            </a:r>
          </a:p>
        </p:txBody>
      </p:sp>
      <p:sp>
        <p:nvSpPr>
          <p:cNvPr id="4" name="Tijdelijke aanduiding voor inhoud 3">
            <a:extLst>
              <a:ext uri="{FF2B5EF4-FFF2-40B4-BE49-F238E27FC236}">
                <a16:creationId xmlns:a16="http://schemas.microsoft.com/office/drawing/2014/main" id="{2327BBCD-ADF2-0D99-74ED-62719F281975}"/>
              </a:ext>
            </a:extLst>
          </p:cNvPr>
          <p:cNvSpPr txBox="1">
            <a:spLocks/>
          </p:cNvSpPr>
          <p:nvPr/>
        </p:nvSpPr>
        <p:spPr>
          <a:xfrm>
            <a:off x="575816" y="6612734"/>
            <a:ext cx="5133258" cy="56630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400" dirty="0">
                <a:solidFill>
                  <a:schemeClr val="bg1"/>
                </a:solidFill>
                <a:latin typeface="Courier New" panose="02070309020205020404" pitchFamily="49" charset="0"/>
                <a:cs typeface="Courier New" panose="02070309020205020404" pitchFamily="49" charset="0"/>
              </a:rPr>
              <a:t>$ pip list &gt; </a:t>
            </a:r>
            <a:r>
              <a:rPr lang="nl-NL" sz="1400" dirty="0" err="1">
                <a:solidFill>
                  <a:schemeClr val="bg1"/>
                </a:solidFill>
                <a:latin typeface="Courier New" panose="02070309020205020404" pitchFamily="49" charset="0"/>
                <a:cs typeface="Courier New" panose="02070309020205020404" pitchFamily="49" charset="0"/>
              </a:rPr>
              <a:t>requirements.txt</a:t>
            </a:r>
            <a:endParaRPr lang="nl-NL" sz="1400" dirty="0">
              <a:solidFill>
                <a:schemeClr val="bg1"/>
              </a:solidFill>
              <a:latin typeface="Courier New" panose="02070309020205020404" pitchFamily="49" charset="0"/>
              <a:cs typeface="Courier New" panose="02070309020205020404" pitchFamily="49" charset="0"/>
            </a:endParaRPr>
          </a:p>
          <a:p>
            <a:pPr marL="0" indent="0">
              <a:buNone/>
            </a:pPr>
            <a:r>
              <a:rPr lang="nl-NL" sz="1400" dirty="0">
                <a:solidFill>
                  <a:schemeClr val="bg1"/>
                </a:solidFill>
                <a:latin typeface="Courier New" panose="02070309020205020404" pitchFamily="49" charset="0"/>
                <a:cs typeface="Courier New" panose="02070309020205020404" pitchFamily="49" charset="0"/>
              </a:rPr>
              <a:t>$ pip </a:t>
            </a:r>
            <a:r>
              <a:rPr lang="nl-NL" sz="1400" dirty="0" err="1">
                <a:solidFill>
                  <a:schemeClr val="bg1"/>
                </a:solidFill>
                <a:latin typeface="Courier New" panose="02070309020205020404" pitchFamily="49" charset="0"/>
                <a:cs typeface="Courier New" panose="02070309020205020404" pitchFamily="49" charset="0"/>
              </a:rPr>
              <a:t>install</a:t>
            </a:r>
            <a:r>
              <a:rPr lang="nl-NL" sz="1400" dirty="0">
                <a:solidFill>
                  <a:schemeClr val="bg1"/>
                </a:solidFill>
                <a:latin typeface="Courier New" panose="02070309020205020404" pitchFamily="49" charset="0"/>
                <a:cs typeface="Courier New" panose="02070309020205020404" pitchFamily="49" charset="0"/>
              </a:rPr>
              <a:t> -r </a:t>
            </a:r>
            <a:r>
              <a:rPr lang="nl-NL" sz="1400" dirty="0" err="1">
                <a:solidFill>
                  <a:schemeClr val="bg1"/>
                </a:solidFill>
                <a:latin typeface="Courier New" panose="02070309020205020404" pitchFamily="49" charset="0"/>
                <a:cs typeface="Courier New" panose="02070309020205020404" pitchFamily="49" charset="0"/>
              </a:rPr>
              <a:t>requirements.txt</a:t>
            </a:r>
            <a:endParaRPr lang="nl-NL" sz="1400" dirty="0">
              <a:solidFill>
                <a:schemeClr val="bg1"/>
              </a:solidFill>
              <a:latin typeface="Courier New" panose="02070309020205020404" pitchFamily="49" charset="0"/>
              <a:cs typeface="Courier New" panose="02070309020205020404" pitchFamily="49" charset="0"/>
            </a:endParaRPr>
          </a:p>
        </p:txBody>
      </p:sp>
      <p:sp>
        <p:nvSpPr>
          <p:cNvPr id="5" name="Tekstvak 4">
            <a:extLst>
              <a:ext uri="{FF2B5EF4-FFF2-40B4-BE49-F238E27FC236}">
                <a16:creationId xmlns:a16="http://schemas.microsoft.com/office/drawing/2014/main" id="{16961704-31AB-E1D5-F9D2-8607553B65E9}"/>
              </a:ext>
            </a:extLst>
          </p:cNvPr>
          <p:cNvSpPr txBox="1"/>
          <p:nvPr/>
        </p:nvSpPr>
        <p:spPr>
          <a:xfrm>
            <a:off x="575816" y="1763613"/>
            <a:ext cx="8892931" cy="4616648"/>
          </a:xfrm>
          <a:prstGeom prst="rect">
            <a:avLst/>
          </a:prstGeom>
          <a:noFill/>
        </p:spPr>
        <p:txBody>
          <a:bodyPr wrap="square" rtlCol="0">
            <a:spAutoFit/>
          </a:bodyPr>
          <a:lstStyle/>
          <a:p>
            <a:pPr algn="l"/>
            <a:r>
              <a:rPr lang="nl-NL" sz="1400" dirty="0">
                <a:solidFill>
                  <a:schemeClr val="tx1"/>
                </a:solidFill>
                <a:latin typeface="Consolas" panose="020B0609020204030204" pitchFamily="49" charset="0"/>
                <a:cs typeface="Consolas" panose="020B0609020204030204" pitchFamily="49" charset="0"/>
              </a:rPr>
              <a:t>Usage:</a:t>
            </a:r>
          </a:p>
          <a:p>
            <a:pPr algn="l"/>
            <a:r>
              <a:rPr lang="nl-NL" sz="1400" dirty="0">
                <a:solidFill>
                  <a:schemeClr val="tx1"/>
                </a:solidFill>
                <a:latin typeface="Consolas" panose="020B0609020204030204" pitchFamily="49" charset="0"/>
                <a:cs typeface="Consolas" panose="020B0609020204030204" pitchFamily="49" charset="0"/>
              </a:rPr>
              <a:t>  pip &lt;command&gt; [options]</a:t>
            </a:r>
          </a:p>
          <a:p>
            <a:pPr algn="l"/>
            <a:endParaRPr lang="nl-NL" sz="1400" dirty="0">
              <a:solidFill>
                <a:schemeClr val="tx1"/>
              </a:solidFill>
              <a:latin typeface="Consolas" panose="020B0609020204030204" pitchFamily="49" charset="0"/>
              <a:cs typeface="Consolas" panose="020B0609020204030204" pitchFamily="49" charset="0"/>
            </a:endParaRPr>
          </a:p>
          <a:p>
            <a:pPr algn="l"/>
            <a:r>
              <a:rPr lang="nl-NL" sz="1400" dirty="0">
                <a:solidFill>
                  <a:schemeClr val="tx1"/>
                </a:solidFill>
                <a:latin typeface="Consolas" panose="020B0609020204030204" pitchFamily="49" charset="0"/>
                <a:cs typeface="Consolas" panose="020B0609020204030204" pitchFamily="49" charset="0"/>
              </a:rPr>
              <a:t>Commands:</a:t>
            </a:r>
          </a:p>
          <a:p>
            <a:pPr algn="l"/>
            <a:r>
              <a:rPr lang="nl-NL" sz="1400" dirty="0">
                <a:solidFill>
                  <a:schemeClr val="tx1"/>
                </a:solidFill>
                <a:latin typeface="Consolas" panose="020B0609020204030204" pitchFamily="49" charset="0"/>
                <a:cs typeface="Consolas" panose="020B0609020204030204" pitchFamily="49" charset="0"/>
              </a:rPr>
              <a:t>  install                     Install packages.</a:t>
            </a:r>
          </a:p>
          <a:p>
            <a:pPr algn="l"/>
            <a:r>
              <a:rPr lang="nl-NL" sz="1400" dirty="0">
                <a:solidFill>
                  <a:schemeClr val="tx1"/>
                </a:solidFill>
                <a:latin typeface="Consolas" panose="020B0609020204030204" pitchFamily="49" charset="0"/>
                <a:cs typeface="Consolas" panose="020B0609020204030204" pitchFamily="49" charset="0"/>
              </a:rPr>
              <a:t>  download                    Download packages.</a:t>
            </a:r>
          </a:p>
          <a:p>
            <a:pPr algn="l"/>
            <a:r>
              <a:rPr lang="nl-NL" sz="1400" dirty="0">
                <a:solidFill>
                  <a:schemeClr val="tx1"/>
                </a:solidFill>
                <a:latin typeface="Consolas" panose="020B0609020204030204" pitchFamily="49" charset="0"/>
                <a:cs typeface="Consolas" panose="020B0609020204030204" pitchFamily="49" charset="0"/>
              </a:rPr>
              <a:t>  uninstall                   Uninstall packages.</a:t>
            </a:r>
          </a:p>
          <a:p>
            <a:pPr algn="l"/>
            <a:r>
              <a:rPr lang="nl-NL" sz="1400" dirty="0">
                <a:solidFill>
                  <a:schemeClr val="tx1"/>
                </a:solidFill>
                <a:latin typeface="Consolas" panose="020B0609020204030204" pitchFamily="49" charset="0"/>
                <a:cs typeface="Consolas" panose="020B0609020204030204" pitchFamily="49" charset="0"/>
              </a:rPr>
              <a:t>  freeze                      Output installed packages in requirements format.</a:t>
            </a:r>
          </a:p>
          <a:p>
            <a:pPr algn="l"/>
            <a:r>
              <a:rPr lang="nl-NL" sz="1400" dirty="0">
                <a:solidFill>
                  <a:schemeClr val="tx1"/>
                </a:solidFill>
                <a:latin typeface="Consolas" panose="020B0609020204030204" pitchFamily="49" charset="0"/>
                <a:cs typeface="Consolas" panose="020B0609020204030204" pitchFamily="49" charset="0"/>
              </a:rPr>
              <a:t>  inspect                     Inspect the python environment.</a:t>
            </a:r>
          </a:p>
          <a:p>
            <a:pPr algn="l"/>
            <a:r>
              <a:rPr lang="nl-NL" sz="1400" dirty="0">
                <a:solidFill>
                  <a:schemeClr val="tx1"/>
                </a:solidFill>
                <a:latin typeface="Consolas" panose="020B0609020204030204" pitchFamily="49" charset="0"/>
                <a:cs typeface="Consolas" panose="020B0609020204030204" pitchFamily="49" charset="0"/>
              </a:rPr>
              <a:t>  list                        List installed packages.</a:t>
            </a:r>
          </a:p>
          <a:p>
            <a:pPr algn="l"/>
            <a:r>
              <a:rPr lang="nl-NL" sz="1400" dirty="0">
                <a:solidFill>
                  <a:schemeClr val="tx1"/>
                </a:solidFill>
                <a:latin typeface="Consolas" panose="020B0609020204030204" pitchFamily="49" charset="0"/>
                <a:cs typeface="Consolas" panose="020B0609020204030204" pitchFamily="49" charset="0"/>
              </a:rPr>
              <a:t>  show                        Show information about installed packages.</a:t>
            </a:r>
          </a:p>
          <a:p>
            <a:pPr algn="l"/>
            <a:r>
              <a:rPr lang="nl-NL" sz="1400" dirty="0">
                <a:solidFill>
                  <a:schemeClr val="tx1"/>
                </a:solidFill>
                <a:latin typeface="Consolas" panose="020B0609020204030204" pitchFamily="49" charset="0"/>
                <a:cs typeface="Consolas" panose="020B0609020204030204" pitchFamily="49" charset="0"/>
              </a:rPr>
              <a:t>  check                       Verify installed packages have compatible dependencies.</a:t>
            </a:r>
          </a:p>
          <a:p>
            <a:pPr algn="l"/>
            <a:r>
              <a:rPr lang="nl-NL" sz="1400" dirty="0">
                <a:solidFill>
                  <a:schemeClr val="tx1"/>
                </a:solidFill>
                <a:latin typeface="Consolas" panose="020B0609020204030204" pitchFamily="49" charset="0"/>
                <a:cs typeface="Consolas" panose="020B0609020204030204" pitchFamily="49" charset="0"/>
              </a:rPr>
              <a:t>  config                      Manage local and global configuration.</a:t>
            </a:r>
          </a:p>
          <a:p>
            <a:pPr algn="l"/>
            <a:r>
              <a:rPr lang="nl-NL" sz="1400" dirty="0">
                <a:solidFill>
                  <a:schemeClr val="tx1"/>
                </a:solidFill>
                <a:latin typeface="Consolas" panose="020B0609020204030204" pitchFamily="49" charset="0"/>
                <a:cs typeface="Consolas" panose="020B0609020204030204" pitchFamily="49" charset="0"/>
              </a:rPr>
              <a:t>  search                      Search PyPI for packages.</a:t>
            </a:r>
          </a:p>
          <a:p>
            <a:pPr algn="l"/>
            <a:r>
              <a:rPr lang="nl-NL" sz="1400" dirty="0">
                <a:solidFill>
                  <a:schemeClr val="tx1"/>
                </a:solidFill>
                <a:latin typeface="Consolas" panose="020B0609020204030204" pitchFamily="49" charset="0"/>
                <a:cs typeface="Consolas" panose="020B0609020204030204" pitchFamily="49" charset="0"/>
              </a:rPr>
              <a:t>  cache                       Inspect and manage pip's wheel cache.</a:t>
            </a:r>
          </a:p>
          <a:p>
            <a:pPr algn="l"/>
            <a:r>
              <a:rPr lang="nl-NL" sz="1400" dirty="0">
                <a:solidFill>
                  <a:schemeClr val="tx1"/>
                </a:solidFill>
                <a:latin typeface="Consolas" panose="020B0609020204030204" pitchFamily="49" charset="0"/>
                <a:cs typeface="Consolas" panose="020B0609020204030204" pitchFamily="49" charset="0"/>
              </a:rPr>
              <a:t>  index                       Inspect information available from package indexes.</a:t>
            </a:r>
          </a:p>
          <a:p>
            <a:pPr algn="l"/>
            <a:r>
              <a:rPr lang="nl-NL" sz="1400" dirty="0">
                <a:solidFill>
                  <a:schemeClr val="tx1"/>
                </a:solidFill>
                <a:latin typeface="Consolas" panose="020B0609020204030204" pitchFamily="49" charset="0"/>
                <a:cs typeface="Consolas" panose="020B0609020204030204" pitchFamily="49" charset="0"/>
              </a:rPr>
              <a:t>  wheel                       Build wheels from your requirements.</a:t>
            </a:r>
          </a:p>
          <a:p>
            <a:pPr algn="l"/>
            <a:r>
              <a:rPr lang="nl-NL" sz="1400" dirty="0">
                <a:solidFill>
                  <a:schemeClr val="tx1"/>
                </a:solidFill>
                <a:latin typeface="Consolas" panose="020B0609020204030204" pitchFamily="49" charset="0"/>
                <a:cs typeface="Consolas" panose="020B0609020204030204" pitchFamily="49" charset="0"/>
              </a:rPr>
              <a:t>  hash                        Compute hashes of package archives.</a:t>
            </a:r>
          </a:p>
          <a:p>
            <a:pPr algn="l"/>
            <a:r>
              <a:rPr lang="nl-NL" sz="1400" dirty="0">
                <a:solidFill>
                  <a:schemeClr val="tx1"/>
                </a:solidFill>
                <a:latin typeface="Consolas" panose="020B0609020204030204" pitchFamily="49" charset="0"/>
                <a:cs typeface="Consolas" panose="020B0609020204030204" pitchFamily="49" charset="0"/>
              </a:rPr>
              <a:t>  completion                  A helper command used for command completion.</a:t>
            </a:r>
          </a:p>
          <a:p>
            <a:pPr algn="l"/>
            <a:r>
              <a:rPr lang="nl-NL" sz="1400" dirty="0">
                <a:solidFill>
                  <a:schemeClr val="tx1"/>
                </a:solidFill>
                <a:latin typeface="Consolas" panose="020B0609020204030204" pitchFamily="49" charset="0"/>
                <a:cs typeface="Consolas" panose="020B0609020204030204" pitchFamily="49" charset="0"/>
              </a:rPr>
              <a:t>  debug                       Show information useful for debugging.</a:t>
            </a:r>
          </a:p>
          <a:p>
            <a:pPr algn="l"/>
            <a:r>
              <a:rPr lang="nl-NL" sz="1400" dirty="0">
                <a:solidFill>
                  <a:schemeClr val="tx1"/>
                </a:solidFill>
                <a:latin typeface="Consolas" panose="020B0609020204030204" pitchFamily="49" charset="0"/>
                <a:cs typeface="Consolas" panose="020B0609020204030204" pitchFamily="49" charset="0"/>
              </a:rPr>
              <a:t>  help                        Show help for commands.</a:t>
            </a:r>
          </a:p>
        </p:txBody>
      </p:sp>
    </p:spTree>
    <p:extLst>
      <p:ext uri="{BB962C8B-B14F-4D97-AF65-F5344CB8AC3E}">
        <p14:creationId xmlns:p14="http://schemas.microsoft.com/office/powerpoint/2010/main" val="1914701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5212C5-09A8-C078-63B7-3CDAE6DEBBA4}"/>
              </a:ext>
            </a:extLst>
          </p:cNvPr>
          <p:cNvSpPr>
            <a:spLocks noGrp="1"/>
          </p:cNvSpPr>
          <p:nvPr>
            <p:ph type="title"/>
          </p:nvPr>
        </p:nvSpPr>
        <p:spPr/>
        <p:txBody>
          <a:bodyPr/>
          <a:lstStyle/>
          <a:p>
            <a:r>
              <a:rPr lang="nl-NL"/>
              <a:t>Project structure</a:t>
            </a:r>
          </a:p>
        </p:txBody>
      </p:sp>
      <p:sp>
        <p:nvSpPr>
          <p:cNvPr id="8" name="Tijdelijke aanduiding voor inhoud 7">
            <a:extLst>
              <a:ext uri="{FF2B5EF4-FFF2-40B4-BE49-F238E27FC236}">
                <a16:creationId xmlns:a16="http://schemas.microsoft.com/office/drawing/2014/main" id="{7DCD9488-207B-F512-A1AB-F3717A6723AB}"/>
              </a:ext>
            </a:extLst>
          </p:cNvPr>
          <p:cNvSpPr>
            <a:spLocks noGrp="1"/>
          </p:cNvSpPr>
          <p:nvPr>
            <p:ph idx="1"/>
          </p:nvPr>
        </p:nvSpPr>
        <p:spPr/>
        <p:txBody>
          <a:bodyPr/>
          <a:lstStyle/>
          <a:p>
            <a:r>
              <a:rPr lang="nl-NL"/>
              <a:t>https://docs.python-guide.org/writing/structure/</a:t>
            </a:r>
          </a:p>
        </p:txBody>
      </p:sp>
      <p:sp>
        <p:nvSpPr>
          <p:cNvPr id="5" name="Tekstvak 4">
            <a:extLst>
              <a:ext uri="{FF2B5EF4-FFF2-40B4-BE49-F238E27FC236}">
                <a16:creationId xmlns:a16="http://schemas.microsoft.com/office/drawing/2014/main" id="{4D8C8CBE-2E16-F61F-B9B9-B3B9146732F4}"/>
              </a:ext>
            </a:extLst>
          </p:cNvPr>
          <p:cNvSpPr txBox="1"/>
          <p:nvPr/>
        </p:nvSpPr>
        <p:spPr>
          <a:xfrm>
            <a:off x="7272560" y="127105"/>
            <a:ext cx="2664296" cy="7347378"/>
          </a:xfrm>
          <a:prstGeom prst="rect">
            <a:avLst/>
          </a:prstGeom>
          <a:solidFill>
            <a:schemeClr val="accent6">
              <a:lumMod val="40000"/>
              <a:lumOff val="60000"/>
            </a:schemeClr>
          </a:solidFill>
          <a:ln>
            <a:solidFill>
              <a:schemeClr val="tx2">
                <a:lumMod val="50000"/>
              </a:schemeClr>
            </a:solidFill>
          </a:ln>
          <a:effectLst>
            <a:outerShdw blurRad="50800" dist="38100" dir="2700000" algn="tl" rotWithShape="0">
              <a:prstClr val="black">
                <a:alpha val="40000"/>
              </a:prstClr>
            </a:outerShdw>
          </a:effectLst>
        </p:spPr>
        <p:txBody>
          <a:bodyPr wrap="square" tIns="72000" bIns="72000">
            <a:spAutoFit/>
          </a:bodyPr>
          <a:lstStyle/>
          <a:p>
            <a:r>
              <a:rPr lang="nl-NL" sz="1200" b="1">
                <a:solidFill>
                  <a:schemeClr val="tx1"/>
                </a:solidFill>
                <a:latin typeface="Consolas" panose="020B0609020204030204" pitchFamily="49" charset="0"/>
                <a:cs typeface="Consolas" panose="020B0609020204030204" pitchFamily="49" charset="0"/>
              </a:rPr>
              <a:t>helloworld/ </a:t>
            </a:r>
          </a:p>
          <a:p>
            <a:r>
              <a:rPr lang="nl-NL" sz="1200" b="1">
                <a:solidFill>
                  <a:schemeClr val="tx1"/>
                </a:solidFill>
                <a:latin typeface="Consolas" panose="020B0609020204030204" pitchFamily="49" charset="0"/>
                <a:cs typeface="Consolas" panose="020B0609020204030204" pitchFamily="49" charset="0"/>
              </a:rPr>
              <a:t>│</a:t>
            </a:r>
          </a:p>
          <a:p>
            <a:r>
              <a:rPr lang="nl-NL" sz="1200" b="1">
                <a:solidFill>
                  <a:schemeClr val="tx1"/>
                </a:solidFill>
                <a:latin typeface="Consolas" panose="020B0609020204030204" pitchFamily="49" charset="0"/>
                <a:cs typeface="Consolas" panose="020B0609020204030204" pitchFamily="49" charset="0"/>
              </a:rPr>
              <a:t>├── bin/</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docs/</a:t>
            </a:r>
          </a:p>
          <a:p>
            <a:r>
              <a:rPr lang="nl-NL" sz="1200" b="1">
                <a:solidFill>
                  <a:schemeClr val="tx1"/>
                </a:solidFill>
                <a:latin typeface="Consolas" panose="020B0609020204030204" pitchFamily="49" charset="0"/>
                <a:cs typeface="Consolas" panose="020B0609020204030204" pitchFamily="49" charset="0"/>
              </a:rPr>
              <a:t>│   ├── hello.md</a:t>
            </a:r>
          </a:p>
          <a:p>
            <a:r>
              <a:rPr lang="nl-NL" sz="1200" b="1">
                <a:solidFill>
                  <a:schemeClr val="tx1"/>
                </a:solidFill>
                <a:latin typeface="Consolas" panose="020B0609020204030204" pitchFamily="49" charset="0"/>
                <a:cs typeface="Consolas" panose="020B0609020204030204" pitchFamily="49" charset="0"/>
              </a:rPr>
              <a:t>│   └── world.md</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helloworld/ </a:t>
            </a:r>
          </a:p>
          <a:p>
            <a:r>
              <a:rPr lang="nl-NL" sz="1200" b="1">
                <a:solidFill>
                  <a:schemeClr val="tx1"/>
                </a:solidFill>
                <a:latin typeface="Consolas" panose="020B0609020204030204" pitchFamily="49" charset="0"/>
                <a:cs typeface="Consolas" panose="020B0609020204030204" pitchFamily="49" charset="0"/>
              </a:rPr>
              <a:t>│   ├── __init__.py</a:t>
            </a:r>
          </a:p>
          <a:p>
            <a:r>
              <a:rPr lang="nl-NL" sz="1200" b="1">
                <a:solidFill>
                  <a:schemeClr val="tx1"/>
                </a:solidFill>
                <a:latin typeface="Consolas" panose="020B0609020204030204" pitchFamily="49" charset="0"/>
                <a:cs typeface="Consolas" panose="020B0609020204030204" pitchFamily="49" charset="0"/>
              </a:rPr>
              <a:t>│   ├── runner.py </a:t>
            </a:r>
          </a:p>
          <a:p>
            <a:r>
              <a:rPr lang="nl-NL" sz="1200" b="1">
                <a:solidFill>
                  <a:schemeClr val="tx1"/>
                </a:solidFill>
                <a:latin typeface="Consolas" panose="020B0609020204030204" pitchFamily="49" charset="0"/>
                <a:cs typeface="Consolas" panose="020B0609020204030204" pitchFamily="49" charset="0"/>
              </a:rPr>
              <a:t>│   ├── hello/ </a:t>
            </a:r>
          </a:p>
          <a:p>
            <a:r>
              <a:rPr lang="nl-NL" sz="1200" b="1">
                <a:solidFill>
                  <a:schemeClr val="tx1"/>
                </a:solidFill>
                <a:latin typeface="Consolas" panose="020B0609020204030204" pitchFamily="49" charset="0"/>
                <a:cs typeface="Consolas" panose="020B0609020204030204" pitchFamily="49" charset="0"/>
              </a:rPr>
              <a:t>│   │   ├── __init__.py </a:t>
            </a:r>
          </a:p>
          <a:p>
            <a:r>
              <a:rPr lang="nl-NL" sz="1200" b="1">
                <a:solidFill>
                  <a:schemeClr val="tx1"/>
                </a:solidFill>
                <a:latin typeface="Consolas" panose="020B0609020204030204" pitchFamily="49" charset="0"/>
                <a:cs typeface="Consolas" panose="020B0609020204030204" pitchFamily="49" charset="0"/>
              </a:rPr>
              <a:t>│   │   ├── hello.py </a:t>
            </a:r>
          </a:p>
          <a:p>
            <a:r>
              <a:rPr lang="nl-NL" sz="1200" b="1">
                <a:solidFill>
                  <a:schemeClr val="tx1"/>
                </a:solidFill>
                <a:latin typeface="Consolas" panose="020B0609020204030204" pitchFamily="49" charset="0"/>
                <a:cs typeface="Consolas" panose="020B0609020204030204" pitchFamily="49" charset="0"/>
              </a:rPr>
              <a:t>│   │   └── helpers.py </a:t>
            </a:r>
          </a:p>
          <a:p>
            <a:r>
              <a:rPr lang="nl-NL" sz="1200" b="1">
                <a:solidFill>
                  <a:schemeClr val="tx1"/>
                </a:solidFill>
                <a:latin typeface="Consolas" panose="020B0609020204030204" pitchFamily="49" charset="0"/>
                <a:cs typeface="Consolas" panose="020B0609020204030204" pitchFamily="49" charset="0"/>
              </a:rPr>
              <a:t>│   │ </a:t>
            </a:r>
          </a:p>
          <a:p>
            <a:r>
              <a:rPr lang="nl-NL" sz="1200" b="1">
                <a:solidFill>
                  <a:schemeClr val="tx1"/>
                </a:solidFill>
                <a:latin typeface="Consolas" panose="020B0609020204030204" pitchFamily="49" charset="0"/>
                <a:cs typeface="Consolas" panose="020B0609020204030204" pitchFamily="49" charset="0"/>
              </a:rPr>
              <a:t>│   └── world/ </a:t>
            </a:r>
          </a:p>
          <a:p>
            <a:r>
              <a:rPr lang="nl-NL" sz="1200" b="1">
                <a:solidFill>
                  <a:schemeClr val="tx1"/>
                </a:solidFill>
                <a:latin typeface="Consolas" panose="020B0609020204030204" pitchFamily="49" charset="0"/>
                <a:cs typeface="Consolas" panose="020B0609020204030204" pitchFamily="49" charset="0"/>
              </a:rPr>
              <a:t>│       ├── __init__.py </a:t>
            </a:r>
          </a:p>
          <a:p>
            <a:r>
              <a:rPr lang="nl-NL" sz="1200" b="1">
                <a:solidFill>
                  <a:schemeClr val="tx1"/>
                </a:solidFill>
                <a:latin typeface="Consolas" panose="020B0609020204030204" pitchFamily="49" charset="0"/>
                <a:cs typeface="Consolas" panose="020B0609020204030204" pitchFamily="49" charset="0"/>
              </a:rPr>
              <a:t>│       ├── helpers.py </a:t>
            </a:r>
          </a:p>
          <a:p>
            <a:r>
              <a:rPr lang="nl-NL" sz="1200" b="1">
                <a:solidFill>
                  <a:schemeClr val="tx1"/>
                </a:solidFill>
                <a:latin typeface="Consolas" panose="020B0609020204030204" pitchFamily="49" charset="0"/>
                <a:cs typeface="Consolas" panose="020B0609020204030204" pitchFamily="49" charset="0"/>
              </a:rPr>
              <a:t>│       └── world.py </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data/ </a:t>
            </a:r>
          </a:p>
          <a:p>
            <a:r>
              <a:rPr lang="nl-NL" sz="1200" b="1">
                <a:solidFill>
                  <a:schemeClr val="tx1"/>
                </a:solidFill>
                <a:latin typeface="Consolas" panose="020B0609020204030204" pitchFamily="49" charset="0"/>
                <a:cs typeface="Consolas" panose="020B0609020204030204" pitchFamily="49" charset="0"/>
              </a:rPr>
              <a:t>│   └── input.csv </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tests/ </a:t>
            </a:r>
          </a:p>
          <a:p>
            <a:r>
              <a:rPr lang="nl-NL" sz="1200" b="1">
                <a:solidFill>
                  <a:schemeClr val="tx1"/>
                </a:solidFill>
                <a:latin typeface="Consolas" panose="020B0609020204030204" pitchFamily="49" charset="0"/>
                <a:cs typeface="Consolas" panose="020B0609020204030204" pitchFamily="49" charset="0"/>
              </a:rPr>
              <a:t>│.  ├── hello </a:t>
            </a:r>
          </a:p>
          <a:p>
            <a:r>
              <a:rPr lang="nl-NL" sz="1200" b="1">
                <a:solidFill>
                  <a:schemeClr val="tx1"/>
                </a:solidFill>
                <a:latin typeface="Consolas" panose="020B0609020204030204" pitchFamily="49" charset="0"/>
                <a:cs typeface="Consolas" panose="020B0609020204030204" pitchFamily="49" charset="0"/>
              </a:rPr>
              <a:t>│   │   ├── helpers_tests.py </a:t>
            </a:r>
          </a:p>
          <a:p>
            <a:r>
              <a:rPr lang="nl-NL" sz="1200" b="1">
                <a:solidFill>
                  <a:schemeClr val="tx1"/>
                </a:solidFill>
                <a:latin typeface="Consolas" panose="020B0609020204030204" pitchFamily="49" charset="0"/>
                <a:cs typeface="Consolas" panose="020B0609020204030204" pitchFamily="49" charset="0"/>
              </a:rPr>
              <a:t>│   │   └── hello_tests.py </a:t>
            </a:r>
          </a:p>
          <a:p>
            <a:r>
              <a:rPr lang="nl-NL" sz="1200" b="1">
                <a:solidFill>
                  <a:schemeClr val="tx1"/>
                </a:solidFill>
                <a:latin typeface="Consolas" panose="020B0609020204030204" pitchFamily="49" charset="0"/>
                <a:cs typeface="Consolas" panose="020B0609020204030204" pitchFamily="49" charset="0"/>
              </a:rPr>
              <a:t>│   │ </a:t>
            </a:r>
          </a:p>
          <a:p>
            <a:r>
              <a:rPr lang="nl-NL" sz="1200" b="1">
                <a:solidFill>
                  <a:schemeClr val="tx1"/>
                </a:solidFill>
                <a:latin typeface="Consolas" panose="020B0609020204030204" pitchFamily="49" charset="0"/>
                <a:cs typeface="Consolas" panose="020B0609020204030204" pitchFamily="49" charset="0"/>
              </a:rPr>
              <a:t>│   └── world/</a:t>
            </a:r>
          </a:p>
          <a:p>
            <a:r>
              <a:rPr lang="nl-NL" sz="1200" b="1">
                <a:solidFill>
                  <a:schemeClr val="tx1"/>
                </a:solidFill>
                <a:latin typeface="Consolas" panose="020B0609020204030204" pitchFamily="49" charset="0"/>
                <a:cs typeface="Consolas" panose="020B0609020204030204" pitchFamily="49" charset="0"/>
              </a:rPr>
              <a:t>│       ├── helpers_tests.py</a:t>
            </a:r>
          </a:p>
          <a:p>
            <a:r>
              <a:rPr lang="nl-NL" sz="1200" b="1">
                <a:solidFill>
                  <a:schemeClr val="tx1"/>
                </a:solidFill>
                <a:latin typeface="Consolas" panose="020B0609020204030204" pitchFamily="49" charset="0"/>
                <a:cs typeface="Consolas" panose="020B0609020204030204" pitchFamily="49" charset="0"/>
              </a:rPr>
              <a:t>│       └── world_tests.py </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.gitignore </a:t>
            </a:r>
          </a:p>
          <a:p>
            <a:r>
              <a:rPr lang="nl-NL" sz="1200" b="1">
                <a:solidFill>
                  <a:schemeClr val="tx1"/>
                </a:solidFill>
                <a:latin typeface="Consolas" panose="020B0609020204030204" pitchFamily="49" charset="0"/>
                <a:cs typeface="Consolas" panose="020B0609020204030204" pitchFamily="49" charset="0"/>
              </a:rPr>
              <a:t>├── LICENSE </a:t>
            </a:r>
          </a:p>
          <a:p>
            <a:r>
              <a:rPr lang="nl-NL" sz="1200" b="1">
                <a:solidFill>
                  <a:schemeClr val="tx1"/>
                </a:solidFill>
                <a:latin typeface="Consolas" panose="020B0609020204030204" pitchFamily="49" charset="0"/>
                <a:cs typeface="Consolas" panose="020B0609020204030204" pitchFamily="49" charset="0"/>
              </a:rPr>
              <a:t>├── README.md</a:t>
            </a:r>
          </a:p>
          <a:p>
            <a:r>
              <a:rPr lang="nl-NL" sz="1200" b="1">
                <a:solidFill>
                  <a:schemeClr val="tx1"/>
                </a:solidFill>
                <a:latin typeface="Consolas" panose="020B0609020204030204" pitchFamily="49" charset="0"/>
                <a:cs typeface="Consolas" panose="020B0609020204030204" pitchFamily="49" charset="0"/>
              </a:rPr>
              <a:t>├── requirements.txt</a:t>
            </a:r>
          </a:p>
          <a:p>
            <a:r>
              <a:rPr lang="nl-NL" sz="1200" b="1">
                <a:solidFill>
                  <a:schemeClr val="tx1"/>
                </a:solidFill>
                <a:latin typeface="Consolas" panose="020B0609020204030204" pitchFamily="49" charset="0"/>
                <a:cs typeface="Consolas" panose="020B0609020204030204" pitchFamily="49" charset="0"/>
              </a:rPr>
              <a:t>├── setup.py</a:t>
            </a:r>
          </a:p>
          <a:p>
            <a:r>
              <a:rPr lang="nl-NL" sz="1200" b="1">
                <a:solidFill>
                  <a:schemeClr val="tx1"/>
                </a:solidFill>
                <a:latin typeface="Consolas" panose="020B0609020204030204" pitchFamily="49" charset="0"/>
                <a:cs typeface="Consolas" panose="020B0609020204030204" pitchFamily="49" charset="0"/>
              </a:rPr>
              <a:t>└── venv/</a:t>
            </a:r>
          </a:p>
        </p:txBody>
      </p:sp>
      <p:sp>
        <p:nvSpPr>
          <p:cNvPr id="9" name="Tekstvak 8">
            <a:extLst>
              <a:ext uri="{FF2B5EF4-FFF2-40B4-BE49-F238E27FC236}">
                <a16:creationId xmlns:a16="http://schemas.microsoft.com/office/drawing/2014/main" id="{0E4B307C-4B7F-0066-0BAF-36EAD8870787}"/>
              </a:ext>
            </a:extLst>
          </p:cNvPr>
          <p:cNvSpPr txBox="1"/>
          <p:nvPr/>
        </p:nvSpPr>
        <p:spPr>
          <a:xfrm>
            <a:off x="575816" y="4283893"/>
            <a:ext cx="5904655" cy="2732720"/>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pPr>
              <a:tabLst>
                <a:tab pos="3903663" algn="l"/>
              </a:tabLst>
            </a:pPr>
            <a:r>
              <a:rPr lang="nl-NL" b="1" i="1">
                <a:solidFill>
                  <a:srgbClr val="BA2121"/>
                </a:solidFill>
                <a:effectLst/>
              </a:rPr>
              <a:t>"""Script to ..."""</a:t>
            </a:r>
          </a:p>
          <a:p>
            <a:pPr>
              <a:tabLst>
                <a:tab pos="3903663" algn="l"/>
              </a:tabLst>
            </a:pPr>
            <a:endParaRPr lang="nl-NL" b="1">
              <a:solidFill>
                <a:srgbClr val="008000"/>
              </a:solidFill>
              <a:effectLst/>
            </a:endParaRPr>
          </a:p>
          <a:p>
            <a:pPr>
              <a:tabLst>
                <a:tab pos="3903663" algn="l"/>
              </a:tabLst>
            </a:pPr>
            <a:r>
              <a:rPr lang="nl-NL" b="1">
                <a:solidFill>
                  <a:srgbClr val="008000"/>
                </a:solidFill>
                <a:effectLst/>
              </a:rPr>
              <a:t>import</a:t>
            </a:r>
            <a:r>
              <a:rPr lang="nl-NL" b="1"/>
              <a:t> </a:t>
            </a:r>
            <a:r>
              <a:rPr lang="nl-NL" b="1">
                <a:solidFill>
                  <a:srgbClr val="0000FF"/>
                </a:solidFill>
                <a:effectLst/>
              </a:rPr>
              <a:t>sys</a:t>
            </a:r>
          </a:p>
          <a:p>
            <a:pPr>
              <a:tabLst>
                <a:tab pos="3903663" algn="l"/>
              </a:tabLst>
            </a:pPr>
            <a:endParaRPr lang="nl-NL" b="1"/>
          </a:p>
          <a:p>
            <a:pPr>
              <a:tabLst>
                <a:tab pos="3903663" algn="l"/>
              </a:tabLst>
            </a:pPr>
            <a:r>
              <a:rPr lang="nl-NL" b="1">
                <a:solidFill>
                  <a:srgbClr val="008000"/>
                </a:solidFill>
                <a:effectLst/>
              </a:rPr>
              <a:t>def</a:t>
            </a:r>
            <a:r>
              <a:rPr lang="nl-NL" b="1"/>
              <a:t> </a:t>
            </a:r>
            <a:r>
              <a:rPr lang="nl-NL" b="1">
                <a:solidFill>
                  <a:srgbClr val="0000FF"/>
                </a:solidFill>
                <a:effectLst/>
              </a:rPr>
              <a:t>main</a:t>
            </a:r>
            <a:r>
              <a:rPr lang="nl-NL" b="1">
                <a:solidFill>
                  <a:schemeClr val="tx1"/>
                </a:solidFill>
                <a:effectLst/>
              </a:rPr>
              <a:t>():</a:t>
            </a:r>
            <a:r>
              <a:rPr lang="nl-NL" b="1">
                <a:solidFill>
                  <a:schemeClr val="tx1"/>
                </a:solidFill>
              </a:rPr>
              <a:t> </a:t>
            </a:r>
          </a:p>
          <a:p>
            <a:pPr>
              <a:tabLst>
                <a:tab pos="3903663" algn="l"/>
              </a:tabLst>
            </a:pPr>
            <a:r>
              <a:rPr lang="nl-NL" b="1" i="1">
                <a:solidFill>
                  <a:srgbClr val="BA2121"/>
                </a:solidFill>
                <a:effectLst/>
              </a:rPr>
              <a:t>  """Main entry point for the script."""</a:t>
            </a:r>
            <a:r>
              <a:rPr lang="nl-NL" b="1"/>
              <a:t> </a:t>
            </a:r>
          </a:p>
          <a:p>
            <a:pPr>
              <a:tabLst>
                <a:tab pos="3903663" algn="l"/>
              </a:tabLst>
            </a:pPr>
            <a:r>
              <a:rPr lang="nl-NL" b="1">
                <a:solidFill>
                  <a:srgbClr val="008000"/>
                </a:solidFill>
                <a:effectLst/>
              </a:rPr>
              <a:t>  pass</a:t>
            </a:r>
            <a:r>
              <a:rPr lang="nl-NL" b="1"/>
              <a:t> </a:t>
            </a:r>
          </a:p>
          <a:p>
            <a:pPr>
              <a:tabLst>
                <a:tab pos="3903663" algn="l"/>
              </a:tabLst>
            </a:pPr>
            <a:endParaRPr lang="nl-NL" b="1">
              <a:solidFill>
                <a:srgbClr val="008000"/>
              </a:solidFill>
              <a:effectLst/>
            </a:endParaRPr>
          </a:p>
          <a:p>
            <a:pPr>
              <a:tabLst>
                <a:tab pos="3903663" algn="l"/>
              </a:tabLst>
            </a:pPr>
            <a:r>
              <a:rPr lang="nl-NL" b="1">
                <a:solidFill>
                  <a:srgbClr val="008000"/>
                </a:solidFill>
                <a:effectLst/>
              </a:rPr>
              <a:t>if</a:t>
            </a:r>
            <a:r>
              <a:rPr lang="nl-NL" b="1">
                <a:solidFill>
                  <a:schemeClr val="tx1"/>
                </a:solidFill>
              </a:rPr>
              <a:t> </a:t>
            </a:r>
            <a:r>
              <a:rPr lang="nl-NL" b="1">
                <a:solidFill>
                  <a:schemeClr val="tx1"/>
                </a:solidFill>
                <a:effectLst/>
              </a:rPr>
              <a:t>__name__</a:t>
            </a:r>
            <a:r>
              <a:rPr lang="nl-NL" b="1">
                <a:solidFill>
                  <a:schemeClr val="tx1"/>
                </a:solidFill>
              </a:rPr>
              <a:t> </a:t>
            </a:r>
            <a:r>
              <a:rPr lang="nl-NL" b="1">
                <a:solidFill>
                  <a:srgbClr val="666666"/>
                </a:solidFill>
                <a:effectLst/>
              </a:rPr>
              <a:t>==</a:t>
            </a:r>
            <a:r>
              <a:rPr lang="nl-NL" b="1"/>
              <a:t> </a:t>
            </a:r>
            <a:r>
              <a:rPr lang="nl-NL" b="1">
                <a:solidFill>
                  <a:srgbClr val="BA2121"/>
                </a:solidFill>
                <a:effectLst/>
              </a:rPr>
              <a:t>'__main__'</a:t>
            </a:r>
            <a:r>
              <a:rPr lang="nl-NL" b="1">
                <a:solidFill>
                  <a:schemeClr val="tx1"/>
                </a:solidFill>
                <a:effectLst/>
              </a:rPr>
              <a:t>:</a:t>
            </a:r>
            <a:r>
              <a:rPr lang="nl-NL" b="1">
                <a:solidFill>
                  <a:schemeClr val="tx1"/>
                </a:solidFill>
              </a:rPr>
              <a:t> </a:t>
            </a:r>
          </a:p>
          <a:p>
            <a:pPr>
              <a:tabLst>
                <a:tab pos="3903663" algn="l"/>
              </a:tabLst>
            </a:pPr>
            <a:r>
              <a:rPr lang="nl-NL" b="1">
                <a:solidFill>
                  <a:schemeClr val="tx1"/>
                </a:solidFill>
                <a:effectLst/>
              </a:rPr>
              <a:t>  sys.exit(main())</a:t>
            </a:r>
            <a:endParaRPr lang="nl-NL" b="1">
              <a:solidFill>
                <a:schemeClr val="tx1"/>
              </a:solidFill>
            </a:endParaRPr>
          </a:p>
        </p:txBody>
      </p:sp>
    </p:spTree>
    <p:extLst>
      <p:ext uri="{BB962C8B-B14F-4D97-AF65-F5344CB8AC3E}">
        <p14:creationId xmlns:p14="http://schemas.microsoft.com/office/powerpoint/2010/main" val="2772447881"/>
      </p:ext>
    </p:extLst>
  </p:cSld>
  <p:clrMapOvr>
    <a:masterClrMapping/>
  </p:clrMapOvr>
</p:sld>
</file>

<file path=ppt/theme/theme1.xml><?xml version="1.0" encoding="utf-8"?>
<a:theme xmlns:a="http://schemas.openxmlformats.org/drawingml/2006/main" name="2_Aangepast ontwerp">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tx1"/>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82576</TotalTime>
  <Words>4356</Words>
  <Application>Microsoft Macintosh PowerPoint</Application>
  <PresentationFormat>Aangepast</PresentationFormat>
  <Paragraphs>783</Paragraphs>
  <Slides>75</Slides>
  <Notes>13</Notes>
  <HiddenSlides>0</HiddenSlides>
  <MMClips>0</MMClips>
  <ScaleCrop>false</ScaleCrop>
  <HeadingPairs>
    <vt:vector size="6" baseType="variant">
      <vt:variant>
        <vt:lpstr>Gebruikte lettertypen</vt:lpstr>
      </vt:variant>
      <vt:variant>
        <vt:i4>14</vt:i4>
      </vt:variant>
      <vt:variant>
        <vt:lpstr>Thema</vt:lpstr>
      </vt:variant>
      <vt:variant>
        <vt:i4>1</vt:i4>
      </vt:variant>
      <vt:variant>
        <vt:lpstr>Diatitels</vt:lpstr>
      </vt:variant>
      <vt:variant>
        <vt:i4>75</vt:i4>
      </vt:variant>
    </vt:vector>
  </HeadingPairs>
  <TitlesOfParts>
    <vt:vector size="90" baseType="lpstr">
      <vt:lpstr>Adelle</vt:lpstr>
      <vt:lpstr>Arial</vt:lpstr>
      <vt:lpstr>Calibri</vt:lpstr>
      <vt:lpstr>Consolas</vt:lpstr>
      <vt:lpstr>Courier New</vt:lpstr>
      <vt:lpstr>Georgia</vt:lpstr>
      <vt:lpstr>inter-regular</vt:lpstr>
      <vt:lpstr>Lucida Grande</vt:lpstr>
      <vt:lpstr>Menlo</vt:lpstr>
      <vt:lpstr>source sans pro</vt:lpstr>
      <vt:lpstr>source sans pro</vt:lpstr>
      <vt:lpstr>source-serif-pro</vt:lpstr>
      <vt:lpstr>Times New Roman</vt:lpstr>
      <vt:lpstr>Verdana</vt:lpstr>
      <vt:lpstr>2_Aangepast ontwerp</vt:lpstr>
      <vt:lpstr>Python Advanced</vt:lpstr>
      <vt:lpstr>Introduction</vt:lpstr>
      <vt:lpstr>Program</vt:lpstr>
      <vt:lpstr>Topics</vt:lpstr>
      <vt:lpstr>Python Basics</vt:lpstr>
      <vt:lpstr>Advanced Python</vt:lpstr>
      <vt:lpstr>Pythonic / Idiomatic Python</vt:lpstr>
      <vt:lpstr>pip</vt:lpstr>
      <vt:lpstr>Project structure</vt:lpstr>
      <vt:lpstr>Import</vt:lpstr>
      <vt:lpstr>Virtual Environments</vt:lpstr>
      <vt:lpstr>Conda Environments</vt:lpstr>
      <vt:lpstr>Type Hinting</vt:lpstr>
      <vt:lpstr>Variadic arguments</vt:lpstr>
      <vt:lpstr>Decorators</vt:lpstr>
      <vt:lpstr>Functools</vt:lpstr>
      <vt:lpstr>Closures</vt:lpstr>
      <vt:lpstr>Classes</vt:lpstr>
      <vt:lpstr>Functional Programming</vt:lpstr>
      <vt:lpstr>Generator expression</vt:lpstr>
      <vt:lpstr>Generator functions</vt:lpstr>
      <vt:lpstr>Logging facility for Python</vt:lpstr>
      <vt:lpstr>Pylint</vt:lpstr>
      <vt:lpstr>Docstrings</vt:lpstr>
      <vt:lpstr>pydoc</vt:lpstr>
      <vt:lpstr>unittest - Unit testing framework</vt:lpstr>
      <vt:lpstr>File I/O</vt:lpstr>
      <vt:lpstr>json - JavaScript Object Notation</vt:lpstr>
      <vt:lpstr>pickle - Python object serialization</vt:lpstr>
      <vt:lpstr>xml</vt:lpstr>
      <vt:lpstr>GUI</vt:lpstr>
      <vt:lpstr>configparser</vt:lpstr>
      <vt:lpstr>git &amp; github</vt:lpstr>
      <vt:lpstr>GIT Branches &amp; Workflow</vt:lpstr>
      <vt:lpstr>itertools</vt:lpstr>
      <vt:lpstr>pathlib</vt:lpstr>
      <vt:lpstr>shutil</vt:lpstr>
      <vt:lpstr>datetime - Basic date and time types</vt:lpstr>
      <vt:lpstr>dateutil, calendar, arrow</vt:lpstr>
      <vt:lpstr>database access</vt:lpstr>
      <vt:lpstr>sqlite3</vt:lpstr>
      <vt:lpstr>SqlAlchemy</vt:lpstr>
      <vt:lpstr>web applications</vt:lpstr>
      <vt:lpstr>django</vt:lpstr>
      <vt:lpstr>executables</vt:lpstr>
      <vt:lpstr>Concurrency</vt:lpstr>
      <vt:lpstr>Concurrency</vt:lpstr>
      <vt:lpstr>Comparison</vt:lpstr>
      <vt:lpstr>Proces versus Thread</vt:lpstr>
      <vt:lpstr>Python GIL</vt:lpstr>
      <vt:lpstr>Threading</vt:lpstr>
      <vt:lpstr>threading - Thread-based parallelism</vt:lpstr>
      <vt:lpstr>asyncio</vt:lpstr>
      <vt:lpstr>multiprocessing</vt:lpstr>
      <vt:lpstr>Implementations</vt:lpstr>
      <vt:lpstr>Python DBI API 2.0</vt:lpstr>
      <vt:lpstr>RDBMS</vt:lpstr>
      <vt:lpstr>NoSQL</vt:lpstr>
      <vt:lpstr>SQL</vt:lpstr>
      <vt:lpstr>SQLite</vt:lpstr>
      <vt:lpstr>PostgreSQL</vt:lpstr>
      <vt:lpstr>Links</vt:lpstr>
      <vt:lpstr>Links</vt:lpstr>
      <vt:lpstr>SqlAlchemy</vt:lpstr>
      <vt:lpstr>requests – HTTP for Humans</vt:lpstr>
      <vt:lpstr>Web Frameworks</vt:lpstr>
      <vt:lpstr>Web Framework</vt:lpstr>
      <vt:lpstr>RESTful</vt:lpstr>
      <vt:lpstr>django</vt:lpstr>
      <vt:lpstr>Flask</vt:lpstr>
      <vt:lpstr>FastAPI</vt:lpstr>
      <vt:lpstr>GUI Frameworks</vt:lpstr>
      <vt:lpstr>tkinter</vt:lpstr>
      <vt:lpstr>tkinter</vt:lpstr>
      <vt:lpstr>Distributions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subject/>
  <dc:creator/>
  <cp:keywords/>
  <dc:description/>
  <cp:lastModifiedBy>Peter Anema</cp:lastModifiedBy>
  <cp:revision>1590</cp:revision>
  <cp:lastPrinted>2023-11-20T07:12:44Z</cp:lastPrinted>
  <dcterms:created xsi:type="dcterms:W3CDTF">2014-02-14T06:52:18Z</dcterms:created>
  <dcterms:modified xsi:type="dcterms:W3CDTF">2023-11-20T07:14:02Z</dcterms:modified>
  <cp:category/>
</cp:coreProperties>
</file>